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tags/tag12.xml" ContentType="application/vnd.openxmlformats-officedocument.presentationml.tags+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tags/tag15.xml" ContentType="application/vnd.openxmlformats-officedocument.presentationml.tags+xml"/>
  <Override PartName="/ppt/diagrams/data5.xml" ContentType="application/vnd.openxmlformats-officedocument.drawingml.diagramData+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65"/>
  </p:notesMasterIdLst>
  <p:handoutMasterIdLst>
    <p:handoutMasterId r:id="rId66"/>
  </p:handoutMasterIdLst>
  <p:sldIdLst>
    <p:sldId id="306" r:id="rId2"/>
    <p:sldId id="325" r:id="rId3"/>
    <p:sldId id="432" r:id="rId4"/>
    <p:sldId id="312" r:id="rId5"/>
    <p:sldId id="311" r:id="rId6"/>
    <p:sldId id="310" r:id="rId7"/>
    <p:sldId id="329" r:id="rId8"/>
    <p:sldId id="327"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84" r:id="rId29"/>
    <p:sldId id="385" r:id="rId30"/>
    <p:sldId id="386" r:id="rId31"/>
    <p:sldId id="387" r:id="rId32"/>
    <p:sldId id="388" r:id="rId33"/>
    <p:sldId id="389" r:id="rId34"/>
    <p:sldId id="390" r:id="rId35"/>
    <p:sldId id="391" r:id="rId36"/>
    <p:sldId id="392" r:id="rId37"/>
    <p:sldId id="393" r:id="rId38"/>
    <p:sldId id="394" r:id="rId39"/>
    <p:sldId id="395" r:id="rId40"/>
    <p:sldId id="396" r:id="rId41"/>
    <p:sldId id="397" r:id="rId42"/>
    <p:sldId id="407" r:id="rId43"/>
    <p:sldId id="398" r:id="rId44"/>
    <p:sldId id="399" r:id="rId45"/>
    <p:sldId id="400" r:id="rId46"/>
    <p:sldId id="401" r:id="rId47"/>
    <p:sldId id="402" r:id="rId48"/>
    <p:sldId id="403" r:id="rId49"/>
    <p:sldId id="404" r:id="rId50"/>
    <p:sldId id="405" r:id="rId51"/>
    <p:sldId id="406" r:id="rId52"/>
    <p:sldId id="421" r:id="rId53"/>
    <p:sldId id="422" r:id="rId54"/>
    <p:sldId id="420" r:id="rId55"/>
    <p:sldId id="423" r:id="rId56"/>
    <p:sldId id="424" r:id="rId57"/>
    <p:sldId id="425" r:id="rId58"/>
    <p:sldId id="426" r:id="rId59"/>
    <p:sldId id="427" r:id="rId60"/>
    <p:sldId id="428" r:id="rId61"/>
    <p:sldId id="429" r:id="rId62"/>
    <p:sldId id="430" r:id="rId63"/>
    <p:sldId id="431" r:id="rId64"/>
  </p:sldIdLst>
  <p:sldSz cx="9144000" cy="6858000" type="screen4x3"/>
  <p:notesSz cx="6985000" cy="9283700"/>
  <p:custDataLst>
    <p:tags r:id="rId6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carl" initial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0AA"/>
    <a:srgbClr val="DD3B3C"/>
    <a:srgbClr val="D7C5D9"/>
    <a:srgbClr val="704D74"/>
    <a:srgbClr val="9F5C49"/>
    <a:srgbClr val="CEB904"/>
    <a:srgbClr val="74A0DC"/>
    <a:srgbClr val="708F4D"/>
    <a:srgbClr val="7C4800"/>
    <a:srgbClr val="363A4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042" autoAdjust="0"/>
    <p:restoredTop sz="72014" autoAdjust="0"/>
  </p:normalViewPr>
  <p:slideViewPr>
    <p:cSldViewPr snapToGrid="0">
      <p:cViewPr varScale="1">
        <p:scale>
          <a:sx n="88" d="100"/>
          <a:sy n="88" d="100"/>
        </p:scale>
        <p:origin x="-108" y="-942"/>
      </p:cViewPr>
      <p:guideLst>
        <p:guide orient="horz" pos="2160"/>
        <p:guide pos="2880"/>
      </p:guideLst>
    </p:cSldViewPr>
  </p:slideViewPr>
  <p:outlineViewPr>
    <p:cViewPr>
      <p:scale>
        <a:sx n="33" d="100"/>
        <a:sy n="33" d="100"/>
      </p:scale>
      <p:origin x="0" y="1368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ebgurke:Desktop:EE%20PPT:Work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view3D>
      <c:rotX val="75"/>
      <c:perspective val="30"/>
    </c:view3D>
    <c:plotArea>
      <c:layout/>
      <c:pie3DChart>
        <c:varyColors val="1"/>
        <c:ser>
          <c:idx val="0"/>
          <c:order val="0"/>
          <c:tx>
            <c:strRef>
              <c:f>Sheet1!$B$1</c:f>
              <c:strCache>
                <c:ptCount val="1"/>
                <c:pt idx="0">
                  <c:v>Student Outcomes (50% of evaluation)</c:v>
                </c:pt>
              </c:strCache>
            </c:strRef>
          </c:tx>
          <c:explosion val="25"/>
          <c:dPt>
            <c:idx val="0"/>
            <c:spPr>
              <a:solidFill>
                <a:schemeClr val="tx2"/>
              </a:solidFill>
            </c:spPr>
          </c:dPt>
          <c:dPt>
            <c:idx val="4"/>
            <c:spPr>
              <a:solidFill>
                <a:schemeClr val="accent6"/>
              </a:solidFill>
            </c:spPr>
          </c:dPt>
          <c:dPt>
            <c:idx val="5"/>
            <c:spPr>
              <a:solidFill>
                <a:schemeClr val="accent1"/>
              </a:solidFill>
            </c:spPr>
          </c:dPt>
          <c:dLbls>
            <c:dLbl>
              <c:idx val="0"/>
              <c:numFmt formatCode="0.0%" sourceLinked="0"/>
              <c:spPr/>
              <c:txPr>
                <a:bodyPr/>
                <a:lstStyle/>
                <a:p>
                  <a:pPr>
                    <a:defRPr>
                      <a:solidFill>
                        <a:schemeClr val="bg1"/>
                      </a:solidFill>
                    </a:defRPr>
                  </a:pPr>
                  <a:endParaRPr lang="en-US"/>
                </a:p>
              </c:txPr>
              <c:dLblPos val="bestFit"/>
              <c:showPercent val="1"/>
            </c:dLbl>
            <c:dLbl>
              <c:idx val="1"/>
              <c:numFmt formatCode="0.0%" sourceLinked="0"/>
              <c:spPr/>
              <c:txPr>
                <a:bodyPr/>
                <a:lstStyle/>
                <a:p>
                  <a:pPr>
                    <a:defRPr>
                      <a:solidFill>
                        <a:schemeClr val="bg1"/>
                      </a:solidFill>
                    </a:defRPr>
                  </a:pPr>
                  <a:endParaRPr lang="en-US"/>
                </a:p>
              </c:txPr>
              <c:dLblPos val="bestFit"/>
              <c:showPercent val="1"/>
            </c:dLbl>
            <c:dLbl>
              <c:idx val="2"/>
              <c:numFmt formatCode="0.0%" sourceLinked="0"/>
              <c:spPr/>
              <c:txPr>
                <a:bodyPr/>
                <a:lstStyle/>
                <a:p>
                  <a:pPr>
                    <a:defRPr>
                      <a:solidFill>
                        <a:schemeClr val="bg1"/>
                      </a:solidFill>
                    </a:defRPr>
                  </a:pPr>
                  <a:endParaRPr lang="en-US"/>
                </a:p>
              </c:txPr>
              <c:dLblPos val="bestFit"/>
              <c:showPercent val="1"/>
            </c:dLbl>
            <c:dLbl>
              <c:idx val="3"/>
              <c:layout>
                <c:manualLayout>
                  <c:x val="6.953035384465836E-2"/>
                  <c:y val="1.1717724737532824E-2"/>
                </c:manualLayout>
              </c:layout>
              <c:dLblPos val="bestFit"/>
              <c:showPercent val="1"/>
            </c:dLbl>
            <c:dLbl>
              <c:idx val="4"/>
              <c:layout>
                <c:manualLayout>
                  <c:x val="-2.1904892096821248E-2"/>
                  <c:y val="2.0647555774278216E-2"/>
                </c:manualLayout>
              </c:layout>
              <c:dLblPos val="bestFit"/>
              <c:showPercent val="1"/>
            </c:dLbl>
            <c:dLbl>
              <c:idx val="5"/>
              <c:tx>
                <c:rich>
                  <a:bodyPr/>
                  <a:lstStyle/>
                  <a:p>
                    <a:pPr>
                      <a:defRPr>
                        <a:solidFill>
                          <a:schemeClr val="bg1"/>
                        </a:solidFill>
                      </a:defRPr>
                    </a:pPr>
                    <a:r>
                      <a:rPr lang="en-US" dirty="0">
                        <a:solidFill>
                          <a:schemeClr val="bg1"/>
                        </a:solidFill>
                      </a:rPr>
                      <a:t>50.0</a:t>
                    </a:r>
                    <a:r>
                      <a:rPr lang="en-US" dirty="0" smtClean="0">
                        <a:solidFill>
                          <a:schemeClr val="bg1"/>
                        </a:solidFill>
                      </a:rPr>
                      <a:t>% Educator Practice</a:t>
                    </a:r>
                    <a:endParaRPr lang="en-US" dirty="0">
                      <a:solidFill>
                        <a:schemeClr val="bg1"/>
                      </a:solidFill>
                    </a:endParaRPr>
                  </a:p>
                </c:rich>
              </c:tx>
              <c:numFmt formatCode="0.0%" sourceLinked="0"/>
              <c:spPr>
                <a:solidFill>
                  <a:schemeClr val="accent1"/>
                </a:solidFill>
              </c:spPr>
              <c:dLblPos val="bestFit"/>
              <c:showPercent val="1"/>
            </c:dLbl>
            <c:numFmt formatCode="0.0%" sourceLinked="0"/>
            <c:showVal val="1"/>
            <c:showLeaderLines val="1"/>
          </c:dLbls>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Sheet1!$B$2:$B$7</c:f>
              <c:numCache>
                <c:formatCode>0%</c:formatCode>
                <c:ptCount val="6"/>
                <c:pt idx="0">
                  <c:v>0.15000000000000024</c:v>
                </c:pt>
                <c:pt idx="1">
                  <c:v>0.15000000000000024</c:v>
                </c:pt>
                <c:pt idx="2">
                  <c:v>0.15000000000000024</c:v>
                </c:pt>
                <c:pt idx="3">
                  <c:v>2.5000000000000012E-2</c:v>
                </c:pt>
                <c:pt idx="4">
                  <c:v>2.5000000000000012E-2</c:v>
                </c:pt>
                <c:pt idx="5">
                  <c:v>0.5</c:v>
                </c:pt>
              </c:numCache>
            </c:numRef>
          </c:val>
        </c:ser>
        <c:ser>
          <c:idx val="1"/>
          <c:order val="1"/>
          <c:tx>
            <c:strRef>
              <c:f>Sheet1!$C$1</c:f>
              <c:strCache>
                <c:ptCount val="1"/>
                <c:pt idx="0">
                  <c:v>Column2</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Sheet1!$C$2:$C$7</c:f>
              <c:numCache>
                <c:formatCode>General</c:formatCode>
                <c:ptCount val="6"/>
              </c:numCache>
            </c:numRef>
          </c:val>
        </c:ser>
        <c:ser>
          <c:idx val="2"/>
          <c:order val="2"/>
          <c:tx>
            <c:strRef>
              <c:f>Sheet1!$D$1</c:f>
              <c:strCache>
                <c:ptCount val="1"/>
                <c:pt idx="0">
                  <c:v>Column3</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Sheet1!$D$2:$D$7</c:f>
              <c:numCache>
                <c:formatCode>General</c:formatCode>
                <c:ptCount val="6"/>
              </c:numCache>
            </c:numRef>
          </c:val>
        </c:ser>
        <c:ser>
          <c:idx val="3"/>
          <c:order val="3"/>
          <c:tx>
            <c:strRef>
              <c:f>Sheet1!$E$1</c:f>
              <c:strCache>
                <c:ptCount val="1"/>
                <c:pt idx="0">
                  <c:v>Column1</c:v>
                </c:pt>
              </c:strCache>
            </c:strRef>
          </c:tx>
          <c:explosion val="25"/>
          <c:cat>
            <c:strRef>
              <c:f>Sheet1!$A$2:$A$7</c:f>
              <c:strCache>
                <c:ptCount val="6"/>
                <c:pt idx="0">
                  <c:v>State assessment</c:v>
                </c:pt>
                <c:pt idx="1">
                  <c:v>SLOs</c:v>
                </c:pt>
                <c:pt idx="2">
                  <c:v>District assessment</c:v>
                </c:pt>
                <c:pt idx="3">
                  <c:v>School-wide reading (Elem/Mid) Graduation (High School)</c:v>
                </c:pt>
                <c:pt idx="4">
                  <c:v>Other (district choice)</c:v>
                </c:pt>
                <c:pt idx="5">
                  <c:v>Teacher Practice</c:v>
                </c:pt>
              </c:strCache>
            </c:strRef>
          </c:cat>
          <c:val>
            <c:numRef>
              <c:f>Sheet1!$E$2:$E$7</c:f>
              <c:numCache>
                <c:formatCode>General</c:formatCode>
                <c:ptCount val="6"/>
              </c:numCache>
            </c:numRef>
          </c:val>
        </c:ser>
      </c:pie3DChart>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4"/>
            </a:solidFill>
          </c:spPr>
          <c:cat>
            <c:strRef>
              <c:f>Sheet1!$A$1:$A$5</c:f>
              <c:strCache>
                <c:ptCount val="5"/>
                <c:pt idx="0">
                  <c:v>District choice</c:v>
                </c:pt>
                <c:pt idx="1">
                  <c:v>School-wide reading</c:v>
                </c:pt>
                <c:pt idx="2">
                  <c:v>SLOs</c:v>
                </c:pt>
                <c:pt idx="3">
                  <c:v>District assessment</c:v>
                </c:pt>
                <c:pt idx="4">
                  <c:v>State assessment</c:v>
                </c:pt>
              </c:strCache>
            </c:strRef>
          </c:cat>
          <c:val>
            <c:numRef>
              <c:f>Sheet1!$B$1:$B$5</c:f>
              <c:numCache>
                <c:formatCode>General</c:formatCode>
                <c:ptCount val="5"/>
                <c:pt idx="0">
                  <c:v>2.5</c:v>
                </c:pt>
                <c:pt idx="1">
                  <c:v>2.5</c:v>
                </c:pt>
                <c:pt idx="2">
                  <c:v>15</c:v>
                </c:pt>
                <c:pt idx="3">
                  <c:v>15</c:v>
                </c:pt>
                <c:pt idx="4">
                  <c:v>15</c:v>
                </c:pt>
              </c:numCache>
            </c:numRef>
          </c:val>
        </c:ser>
        <c:axId val="90826624"/>
        <c:axId val="90920448"/>
      </c:barChart>
      <c:catAx>
        <c:axId val="90826624"/>
        <c:scaling>
          <c:orientation val="minMax"/>
        </c:scaling>
        <c:axPos val="l"/>
        <c:tickLblPos val="nextTo"/>
        <c:txPr>
          <a:bodyPr/>
          <a:lstStyle/>
          <a:p>
            <a:pPr>
              <a:defRPr sz="1800"/>
            </a:pPr>
            <a:endParaRPr lang="en-US"/>
          </a:p>
        </c:txPr>
        <c:crossAx val="90920448"/>
        <c:crosses val="autoZero"/>
        <c:auto val="1"/>
        <c:lblAlgn val="ctr"/>
        <c:lblOffset val="100"/>
      </c:catAx>
      <c:valAx>
        <c:axId val="90920448"/>
        <c:scaling>
          <c:orientation val="minMax"/>
          <c:max val="50"/>
        </c:scaling>
        <c:axPos val="b"/>
        <c:majorGridlines>
          <c:spPr>
            <a:ln>
              <a:solidFill>
                <a:schemeClr val="bg1"/>
              </a:solidFill>
            </a:ln>
          </c:spPr>
        </c:majorGridlines>
        <c:numFmt formatCode="General" sourceLinked="1"/>
        <c:tickLblPos val="nextTo"/>
        <c:crossAx val="90826624"/>
        <c:crosses val="autoZero"/>
        <c:crossBetween val="between"/>
        <c:majorUnit val="10"/>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4"/>
            </a:solidFill>
          </c:spPr>
          <c:cat>
            <c:strRef>
              <c:f>Sheet1!$A$1:$A$3</c:f>
              <c:strCache>
                <c:ptCount val="3"/>
                <c:pt idx="0">
                  <c:v>District choice</c:v>
                </c:pt>
                <c:pt idx="1">
                  <c:v>School-wide reading</c:v>
                </c:pt>
                <c:pt idx="2">
                  <c:v>SLO</c:v>
                </c:pt>
              </c:strCache>
            </c:strRef>
          </c:cat>
          <c:val>
            <c:numRef>
              <c:f>Sheet1!$B$1:$B$3</c:f>
              <c:numCache>
                <c:formatCode>General</c:formatCode>
                <c:ptCount val="3"/>
                <c:pt idx="0">
                  <c:v>2.5</c:v>
                </c:pt>
                <c:pt idx="1">
                  <c:v>2.5</c:v>
                </c:pt>
                <c:pt idx="2">
                  <c:v>45</c:v>
                </c:pt>
              </c:numCache>
            </c:numRef>
          </c:val>
        </c:ser>
        <c:axId val="91591040"/>
        <c:axId val="91592576"/>
      </c:barChart>
      <c:catAx>
        <c:axId val="91591040"/>
        <c:scaling>
          <c:orientation val="minMax"/>
        </c:scaling>
        <c:axPos val="l"/>
        <c:tickLblPos val="nextTo"/>
        <c:txPr>
          <a:bodyPr/>
          <a:lstStyle/>
          <a:p>
            <a:pPr>
              <a:defRPr sz="1800"/>
            </a:pPr>
            <a:endParaRPr lang="en-US"/>
          </a:p>
        </c:txPr>
        <c:crossAx val="91592576"/>
        <c:crosses val="autoZero"/>
        <c:auto val="1"/>
        <c:lblAlgn val="ctr"/>
        <c:lblOffset val="100"/>
      </c:catAx>
      <c:valAx>
        <c:axId val="91592576"/>
        <c:scaling>
          <c:orientation val="minMax"/>
        </c:scaling>
        <c:axPos val="b"/>
        <c:majorGridlines>
          <c:spPr>
            <a:ln>
              <a:noFill/>
            </a:ln>
          </c:spPr>
        </c:majorGridlines>
        <c:numFmt formatCode="General" sourceLinked="1"/>
        <c:tickLblPos val="nextTo"/>
        <c:crossAx val="91591040"/>
        <c:crosses val="autoZero"/>
        <c:crossBetween val="between"/>
        <c:majorUnit val="10"/>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3"/>
            </a:solidFill>
          </c:spPr>
          <c:cat>
            <c:strRef>
              <c:f>Sheet1!$A$1:$A$3</c:f>
              <c:strCache>
                <c:ptCount val="3"/>
                <c:pt idx="0">
                  <c:v>District choice</c:v>
                </c:pt>
                <c:pt idx="1">
                  <c:v>Graduation rate</c:v>
                </c:pt>
                <c:pt idx="2">
                  <c:v>SLO</c:v>
                </c:pt>
              </c:strCache>
            </c:strRef>
          </c:cat>
          <c:val>
            <c:numRef>
              <c:f>Sheet1!$B$1:$B$3</c:f>
              <c:numCache>
                <c:formatCode>General</c:formatCode>
                <c:ptCount val="3"/>
                <c:pt idx="0">
                  <c:v>2.5</c:v>
                </c:pt>
                <c:pt idx="1">
                  <c:v>2.5</c:v>
                </c:pt>
                <c:pt idx="2">
                  <c:v>45</c:v>
                </c:pt>
              </c:numCache>
            </c:numRef>
          </c:val>
        </c:ser>
        <c:axId val="91636864"/>
        <c:axId val="91638400"/>
      </c:barChart>
      <c:catAx>
        <c:axId val="91636864"/>
        <c:scaling>
          <c:orientation val="minMax"/>
        </c:scaling>
        <c:axPos val="l"/>
        <c:tickLblPos val="nextTo"/>
        <c:txPr>
          <a:bodyPr/>
          <a:lstStyle/>
          <a:p>
            <a:pPr>
              <a:defRPr sz="1800"/>
            </a:pPr>
            <a:endParaRPr lang="en-US"/>
          </a:p>
        </c:txPr>
        <c:crossAx val="91638400"/>
        <c:crosses val="autoZero"/>
        <c:auto val="1"/>
        <c:lblAlgn val="ctr"/>
        <c:lblOffset val="100"/>
      </c:catAx>
      <c:valAx>
        <c:axId val="91638400"/>
        <c:scaling>
          <c:orientation val="minMax"/>
        </c:scaling>
        <c:axPos val="b"/>
        <c:majorGridlines>
          <c:spPr>
            <a:ln>
              <a:noFill/>
            </a:ln>
          </c:spPr>
        </c:majorGridlines>
        <c:numFmt formatCode="General" sourceLinked="1"/>
        <c:tickLblPos val="nextTo"/>
        <c:crossAx val="91636864"/>
        <c:crosses val="autoZero"/>
        <c:crossBetween val="between"/>
        <c:majorUnit val="10"/>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bar"/>
        <c:grouping val="clustered"/>
        <c:ser>
          <c:idx val="0"/>
          <c:order val="0"/>
          <c:spPr>
            <a:solidFill>
              <a:schemeClr val="accent3"/>
            </a:solidFill>
          </c:spPr>
          <c:cat>
            <c:strRef>
              <c:f>Sheet1!$M$1:$M$4</c:f>
              <c:strCache>
                <c:ptCount val="4"/>
                <c:pt idx="0">
                  <c:v>District choice</c:v>
                </c:pt>
                <c:pt idx="1">
                  <c:v>Graduation rate</c:v>
                </c:pt>
                <c:pt idx="2">
                  <c:v>SLO</c:v>
                </c:pt>
                <c:pt idx="3">
                  <c:v>District assessment</c:v>
                </c:pt>
              </c:strCache>
            </c:strRef>
          </c:cat>
          <c:val>
            <c:numRef>
              <c:f>Sheet1!$N$1:$N$4</c:f>
              <c:numCache>
                <c:formatCode>General</c:formatCode>
                <c:ptCount val="4"/>
                <c:pt idx="0">
                  <c:v>2.5</c:v>
                </c:pt>
                <c:pt idx="1">
                  <c:v>2.5</c:v>
                </c:pt>
                <c:pt idx="2">
                  <c:v>22.5</c:v>
                </c:pt>
                <c:pt idx="3">
                  <c:v>22.5</c:v>
                </c:pt>
              </c:numCache>
            </c:numRef>
          </c:val>
        </c:ser>
        <c:axId val="91657728"/>
        <c:axId val="91659264"/>
      </c:barChart>
      <c:catAx>
        <c:axId val="91657728"/>
        <c:scaling>
          <c:orientation val="minMax"/>
        </c:scaling>
        <c:axPos val="l"/>
        <c:tickLblPos val="nextTo"/>
        <c:txPr>
          <a:bodyPr/>
          <a:lstStyle/>
          <a:p>
            <a:pPr>
              <a:defRPr sz="1800"/>
            </a:pPr>
            <a:endParaRPr lang="en-US"/>
          </a:p>
        </c:txPr>
        <c:crossAx val="91659264"/>
        <c:crosses val="autoZero"/>
        <c:auto val="1"/>
        <c:lblAlgn val="ctr"/>
        <c:lblOffset val="100"/>
      </c:catAx>
      <c:valAx>
        <c:axId val="91659264"/>
        <c:scaling>
          <c:orientation val="minMax"/>
          <c:max val="50"/>
        </c:scaling>
        <c:axPos val="b"/>
        <c:majorGridlines>
          <c:spPr>
            <a:ln>
              <a:noFill/>
            </a:ln>
          </c:spPr>
        </c:majorGridlines>
        <c:numFmt formatCode="General" sourceLinked="1"/>
        <c:tickLblPos val="nextTo"/>
        <c:crossAx val="91657728"/>
        <c:crosses val="autoZero"/>
        <c:crossBetween val="between"/>
        <c:majorUnit val="10"/>
      </c:valAx>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D9F128-7808-4E8C-A364-E2E9185523E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ACAE80D3-2F8F-48C1-BE77-C0D9506DBAC5}">
      <dgm:prSet phldrT="[Text]"/>
      <dgm:spPr/>
      <dgm:t>
        <a:bodyPr/>
        <a:lstStyle/>
        <a:p>
          <a:r>
            <a:rPr lang="en-US" dirty="0" smtClean="0"/>
            <a:t>Objective</a:t>
          </a:r>
          <a:endParaRPr lang="en-US" dirty="0"/>
        </a:p>
      </dgm:t>
    </dgm:pt>
    <dgm:pt modelId="{6AEE185E-1BEA-4B34-ACEB-428180F5AD4A}" type="parTrans" cxnId="{358637FF-3D40-4D6E-B3C6-7DB14B91AF58}">
      <dgm:prSet/>
      <dgm:spPr/>
      <dgm:t>
        <a:bodyPr/>
        <a:lstStyle/>
        <a:p>
          <a:endParaRPr lang="en-US"/>
        </a:p>
      </dgm:t>
    </dgm:pt>
    <dgm:pt modelId="{5A38D1C8-FD40-40EA-9475-4AD4F6831CF8}" type="sibTrans" cxnId="{358637FF-3D40-4D6E-B3C6-7DB14B91AF58}">
      <dgm:prSet/>
      <dgm:spPr/>
      <dgm:t>
        <a:bodyPr/>
        <a:lstStyle/>
        <a:p>
          <a:endParaRPr lang="en-US"/>
        </a:p>
      </dgm:t>
    </dgm:pt>
    <dgm:pt modelId="{CAE2D533-BB7F-4645-8A6D-E60C8AAB53A8}">
      <dgm:prSet phldrT="[Text]"/>
      <dgm:spPr/>
      <dgm:t>
        <a:bodyPr/>
        <a:lstStyle/>
        <a:p>
          <a:r>
            <a:rPr lang="en-US" dirty="0" smtClean="0"/>
            <a:t>Output</a:t>
          </a:r>
          <a:endParaRPr lang="en-US" dirty="0"/>
        </a:p>
      </dgm:t>
    </dgm:pt>
    <dgm:pt modelId="{D170B674-3DFE-409B-9E93-B0553241AEE6}" type="parTrans" cxnId="{3899E46A-B594-49DC-95D5-CC2E59E5560C}">
      <dgm:prSet/>
      <dgm:spPr/>
      <dgm:t>
        <a:bodyPr/>
        <a:lstStyle/>
        <a:p>
          <a:endParaRPr lang="en-US"/>
        </a:p>
      </dgm:t>
    </dgm:pt>
    <dgm:pt modelId="{67AF1F6F-BBAA-4F92-A717-83D445DD7101}" type="sibTrans" cxnId="{3899E46A-B594-49DC-95D5-CC2E59E5560C}">
      <dgm:prSet/>
      <dgm:spPr/>
      <dgm:t>
        <a:bodyPr/>
        <a:lstStyle/>
        <a:p>
          <a:endParaRPr lang="en-US"/>
        </a:p>
      </dgm:t>
    </dgm:pt>
    <dgm:pt modelId="{C172E65D-D23D-4E3F-95B1-195B9A195ECE}">
      <dgm:prSet phldrT="[Text]"/>
      <dgm:spPr/>
      <dgm:t>
        <a:bodyPr/>
        <a:lstStyle/>
        <a:p>
          <a:r>
            <a:rPr lang="en-US" dirty="0" smtClean="0"/>
            <a:t>Productivity estimates for contribution of educational units (schools, classrooms, teachers) to student achievement growth</a:t>
          </a:r>
          <a:endParaRPr lang="en-US" dirty="0"/>
        </a:p>
      </dgm:t>
    </dgm:pt>
    <dgm:pt modelId="{CEBAF3A2-20CD-49A4-9C3E-5FDCCCE51052}" type="parTrans" cxnId="{14E120BA-5D82-40EB-9F6A-7DF29832BBD7}">
      <dgm:prSet/>
      <dgm:spPr/>
      <dgm:t>
        <a:bodyPr/>
        <a:lstStyle/>
        <a:p>
          <a:endParaRPr lang="en-US"/>
        </a:p>
      </dgm:t>
    </dgm:pt>
    <dgm:pt modelId="{F255AD63-1033-4EED-A643-8F0F2C8ABEEC}" type="sibTrans" cxnId="{14E120BA-5D82-40EB-9F6A-7DF29832BBD7}">
      <dgm:prSet/>
      <dgm:spPr/>
      <dgm:t>
        <a:bodyPr/>
        <a:lstStyle/>
        <a:p>
          <a:endParaRPr lang="en-US"/>
        </a:p>
      </dgm:t>
    </dgm:pt>
    <dgm:pt modelId="{4C43A3AD-FE6E-4470-BAA5-AA92C5E5C10B}">
      <dgm:prSet phldrT="[Text]"/>
      <dgm:spPr/>
      <dgm:t>
        <a:bodyPr/>
        <a:lstStyle/>
        <a:p>
          <a:r>
            <a:rPr lang="en-US" dirty="0" smtClean="0"/>
            <a:t>Controls for non-school factors </a:t>
          </a:r>
          <a:br>
            <a:rPr lang="en-US" dirty="0" smtClean="0"/>
          </a:br>
          <a:r>
            <a:rPr lang="en-US" dirty="0" smtClean="0"/>
            <a:t>(prior achievement, student and family characteristics)</a:t>
          </a:r>
          <a:endParaRPr lang="en-US" dirty="0"/>
        </a:p>
      </dgm:t>
    </dgm:pt>
    <dgm:pt modelId="{5E80E590-C172-4ECF-9C44-B769B9609D10}" type="sibTrans" cxnId="{0EED61A8-073F-44DB-81E1-CA2A3D258D40}">
      <dgm:prSet/>
      <dgm:spPr/>
      <dgm:t>
        <a:bodyPr/>
        <a:lstStyle/>
        <a:p>
          <a:endParaRPr lang="en-US"/>
        </a:p>
      </dgm:t>
    </dgm:pt>
    <dgm:pt modelId="{98EE69EE-B74E-4E86-8B8D-6F5674C5629D}" type="parTrans" cxnId="{0EED61A8-073F-44DB-81E1-CA2A3D258D40}">
      <dgm:prSet/>
      <dgm:spPr/>
      <dgm:t>
        <a:bodyPr/>
        <a:lstStyle/>
        <a:p>
          <a:endParaRPr lang="en-US"/>
        </a:p>
      </dgm:t>
    </dgm:pt>
    <dgm:pt modelId="{3CBD703C-BE2D-4F3C-A9A4-89C1290971FD}">
      <dgm:prSet phldrT="[Text]"/>
      <dgm:spPr/>
      <dgm:t>
        <a:bodyPr/>
        <a:lstStyle/>
        <a:p>
          <a:r>
            <a:rPr lang="en-US" dirty="0" smtClean="0"/>
            <a:t>Quasi-experimental statistical model</a:t>
          </a:r>
          <a:endParaRPr lang="en-US" dirty="0"/>
        </a:p>
      </dgm:t>
    </dgm:pt>
    <dgm:pt modelId="{B7A748A1-A2B8-4E2F-8188-9FF459128B9B}" type="sibTrans" cxnId="{373DE2DE-70CC-4389-9E0D-465F1A618475}">
      <dgm:prSet/>
      <dgm:spPr/>
      <dgm:t>
        <a:bodyPr/>
        <a:lstStyle/>
        <a:p>
          <a:endParaRPr lang="en-US"/>
        </a:p>
      </dgm:t>
    </dgm:pt>
    <dgm:pt modelId="{0C958EE2-5BB8-40A2-A60E-A6BFF4434F95}" type="parTrans" cxnId="{373DE2DE-70CC-4389-9E0D-465F1A618475}">
      <dgm:prSet/>
      <dgm:spPr/>
      <dgm:t>
        <a:bodyPr/>
        <a:lstStyle/>
        <a:p>
          <a:endParaRPr lang="en-US"/>
        </a:p>
      </dgm:t>
    </dgm:pt>
    <dgm:pt modelId="{9A2CC2A4-4779-4D15-868A-E1EB18458FA7}">
      <dgm:prSet phldrT="[Text]"/>
      <dgm:spPr/>
      <dgm:t>
        <a:bodyPr/>
        <a:lstStyle/>
        <a:p>
          <a:r>
            <a:rPr lang="en-US" dirty="0" smtClean="0"/>
            <a:t>Valid and fair comparisons of school productivity, given that schools may serve very different student populations</a:t>
          </a:r>
          <a:endParaRPr lang="en-US" dirty="0"/>
        </a:p>
      </dgm:t>
    </dgm:pt>
    <dgm:pt modelId="{4A45D0CC-FFEA-4D89-82E4-DF657C8EF904}" type="parTrans" cxnId="{05782DD7-45D1-42E6-B2E1-6EC07D01CC45}">
      <dgm:prSet/>
      <dgm:spPr/>
      <dgm:t>
        <a:bodyPr/>
        <a:lstStyle/>
        <a:p>
          <a:endParaRPr lang="en-US"/>
        </a:p>
      </dgm:t>
    </dgm:pt>
    <dgm:pt modelId="{8BCC90A2-B361-435A-B635-4B81CEDEA5B9}" type="sibTrans" cxnId="{05782DD7-45D1-42E6-B2E1-6EC07D01CC45}">
      <dgm:prSet/>
      <dgm:spPr/>
      <dgm:t>
        <a:bodyPr/>
        <a:lstStyle/>
        <a:p>
          <a:endParaRPr lang="en-US"/>
        </a:p>
      </dgm:t>
    </dgm:pt>
    <dgm:pt modelId="{33725E9F-FC3A-4733-9FFF-205234F9E0B6}">
      <dgm:prSet phldrT="[Text]"/>
      <dgm:spPr/>
      <dgm:t>
        <a:bodyPr/>
        <a:lstStyle/>
        <a:p>
          <a:r>
            <a:rPr lang="en-US" smtClean="0"/>
            <a:t>Design</a:t>
          </a:r>
          <a:endParaRPr lang="en-US"/>
        </a:p>
      </dgm:t>
    </dgm:pt>
    <dgm:pt modelId="{A526E83A-5F51-4647-AD60-529B318D688F}" type="parTrans" cxnId="{FEEC8CFC-07A8-47CC-AA3F-070FAC59F893}">
      <dgm:prSet/>
      <dgm:spPr/>
    </dgm:pt>
    <dgm:pt modelId="{C64B3ECC-62F3-411E-825B-3A2E2E88BC75}" type="sibTrans" cxnId="{FEEC8CFC-07A8-47CC-AA3F-070FAC59F893}">
      <dgm:prSet/>
      <dgm:spPr/>
    </dgm:pt>
    <dgm:pt modelId="{5C112C9C-08DE-452A-A91E-69A67F11356C}" type="pres">
      <dgm:prSet presAssocID="{8ED9F128-7808-4E8C-A364-E2E9185523E8}" presName="Name0" presStyleCnt="0">
        <dgm:presLayoutVars>
          <dgm:dir/>
          <dgm:resizeHandles val="exact"/>
        </dgm:presLayoutVars>
      </dgm:prSet>
      <dgm:spPr/>
      <dgm:t>
        <a:bodyPr/>
        <a:lstStyle/>
        <a:p>
          <a:endParaRPr lang="en-US"/>
        </a:p>
      </dgm:t>
    </dgm:pt>
    <dgm:pt modelId="{1F60F471-1A58-4198-8F4D-E719B38B65E1}" type="pres">
      <dgm:prSet presAssocID="{ACAE80D3-2F8F-48C1-BE77-C0D9506DBAC5}" presName="node" presStyleLbl="node1" presStyleIdx="0" presStyleCnt="3">
        <dgm:presLayoutVars>
          <dgm:bulletEnabled val="1"/>
        </dgm:presLayoutVars>
      </dgm:prSet>
      <dgm:spPr/>
      <dgm:t>
        <a:bodyPr/>
        <a:lstStyle/>
        <a:p>
          <a:endParaRPr lang="en-US"/>
        </a:p>
      </dgm:t>
    </dgm:pt>
    <dgm:pt modelId="{6137FFF7-2F66-4937-9C7B-92395BC02289}" type="pres">
      <dgm:prSet presAssocID="{5A38D1C8-FD40-40EA-9475-4AD4F6831CF8}" presName="sibTrans" presStyleCnt="0"/>
      <dgm:spPr/>
      <dgm:t>
        <a:bodyPr/>
        <a:lstStyle/>
        <a:p>
          <a:endParaRPr lang="en-US"/>
        </a:p>
      </dgm:t>
    </dgm:pt>
    <dgm:pt modelId="{A90DFDD6-5640-4AAF-BAA9-CF533B00601A}" type="pres">
      <dgm:prSet presAssocID="{33725E9F-FC3A-4733-9FFF-205234F9E0B6}" presName="node" presStyleLbl="node1" presStyleIdx="1" presStyleCnt="3">
        <dgm:presLayoutVars>
          <dgm:bulletEnabled val="1"/>
        </dgm:presLayoutVars>
      </dgm:prSet>
      <dgm:spPr/>
      <dgm:t>
        <a:bodyPr/>
        <a:lstStyle/>
        <a:p>
          <a:endParaRPr lang="en-US"/>
        </a:p>
      </dgm:t>
    </dgm:pt>
    <dgm:pt modelId="{960F1989-07BE-49DF-9DF0-CDB7FBDCFBC5}" type="pres">
      <dgm:prSet presAssocID="{C64B3ECC-62F3-411E-825B-3A2E2E88BC75}" presName="sibTrans" presStyleCnt="0"/>
      <dgm:spPr/>
    </dgm:pt>
    <dgm:pt modelId="{6F6993E7-A6BE-47AF-8DEC-39C0ECBB4ACB}" type="pres">
      <dgm:prSet presAssocID="{CAE2D533-BB7F-4645-8A6D-E60C8AAB53A8}" presName="node" presStyleLbl="node1" presStyleIdx="2" presStyleCnt="3">
        <dgm:presLayoutVars>
          <dgm:bulletEnabled val="1"/>
        </dgm:presLayoutVars>
      </dgm:prSet>
      <dgm:spPr/>
      <dgm:t>
        <a:bodyPr/>
        <a:lstStyle/>
        <a:p>
          <a:endParaRPr lang="en-US"/>
        </a:p>
      </dgm:t>
    </dgm:pt>
  </dgm:ptLst>
  <dgm:cxnLst>
    <dgm:cxn modelId="{DA967F9D-C4DC-4F49-98B5-E541974F62AD}" type="presOf" srcId="{C172E65D-D23D-4E3F-95B1-195B9A195ECE}" destId="{6F6993E7-A6BE-47AF-8DEC-39C0ECBB4ACB}" srcOrd="0" destOrd="1" presId="urn:microsoft.com/office/officeart/2005/8/layout/hList6"/>
    <dgm:cxn modelId="{05092866-1670-4B7A-BF77-585D77DA4349}" type="presOf" srcId="{8ED9F128-7808-4E8C-A364-E2E9185523E8}" destId="{5C112C9C-08DE-452A-A91E-69A67F11356C}" srcOrd="0" destOrd="0" presId="urn:microsoft.com/office/officeart/2005/8/layout/hList6"/>
    <dgm:cxn modelId="{05782DD7-45D1-42E6-B2E1-6EC07D01CC45}" srcId="{ACAE80D3-2F8F-48C1-BE77-C0D9506DBAC5}" destId="{9A2CC2A4-4779-4D15-868A-E1EB18458FA7}" srcOrd="0" destOrd="0" parTransId="{4A45D0CC-FFEA-4D89-82E4-DF657C8EF904}" sibTransId="{8BCC90A2-B361-435A-B635-4B81CEDEA5B9}"/>
    <dgm:cxn modelId="{0EED61A8-073F-44DB-81E1-CA2A3D258D40}" srcId="{33725E9F-FC3A-4733-9FFF-205234F9E0B6}" destId="{4C43A3AD-FE6E-4470-BAA5-AA92C5E5C10B}" srcOrd="1" destOrd="0" parTransId="{98EE69EE-B74E-4E86-8B8D-6F5674C5629D}" sibTransId="{5E80E590-C172-4ECF-9C44-B769B9609D10}"/>
    <dgm:cxn modelId="{4F76D22A-0F20-4B3B-80C3-DFCC06A321A7}" type="presOf" srcId="{9A2CC2A4-4779-4D15-868A-E1EB18458FA7}" destId="{1F60F471-1A58-4198-8F4D-E719B38B65E1}" srcOrd="0" destOrd="1" presId="urn:microsoft.com/office/officeart/2005/8/layout/hList6"/>
    <dgm:cxn modelId="{95D53C36-ED9B-4D03-8D94-25F648D6BC13}" type="presOf" srcId="{CAE2D533-BB7F-4645-8A6D-E60C8AAB53A8}" destId="{6F6993E7-A6BE-47AF-8DEC-39C0ECBB4ACB}" srcOrd="0" destOrd="0" presId="urn:microsoft.com/office/officeart/2005/8/layout/hList6"/>
    <dgm:cxn modelId="{373DE2DE-70CC-4389-9E0D-465F1A618475}" srcId="{33725E9F-FC3A-4733-9FFF-205234F9E0B6}" destId="{3CBD703C-BE2D-4F3C-A9A4-89C1290971FD}" srcOrd="0" destOrd="0" parTransId="{0C958EE2-5BB8-40A2-A60E-A6BFF4434F95}" sibTransId="{B7A748A1-A2B8-4E2F-8188-9FF459128B9B}"/>
    <dgm:cxn modelId="{0A22740B-9225-479F-9334-BBB54AF7A1D9}" type="presOf" srcId="{ACAE80D3-2F8F-48C1-BE77-C0D9506DBAC5}" destId="{1F60F471-1A58-4198-8F4D-E719B38B65E1}" srcOrd="0" destOrd="0" presId="urn:microsoft.com/office/officeart/2005/8/layout/hList6"/>
    <dgm:cxn modelId="{FEEC8CFC-07A8-47CC-AA3F-070FAC59F893}" srcId="{8ED9F128-7808-4E8C-A364-E2E9185523E8}" destId="{33725E9F-FC3A-4733-9FFF-205234F9E0B6}" srcOrd="1" destOrd="0" parTransId="{A526E83A-5F51-4647-AD60-529B318D688F}" sibTransId="{C64B3ECC-62F3-411E-825B-3A2E2E88BC75}"/>
    <dgm:cxn modelId="{06F614CB-9610-457B-9BB5-6D3534660021}" type="presOf" srcId="{33725E9F-FC3A-4733-9FFF-205234F9E0B6}" destId="{A90DFDD6-5640-4AAF-BAA9-CF533B00601A}" srcOrd="0" destOrd="0" presId="urn:microsoft.com/office/officeart/2005/8/layout/hList6"/>
    <dgm:cxn modelId="{14E120BA-5D82-40EB-9F6A-7DF29832BBD7}" srcId="{CAE2D533-BB7F-4645-8A6D-E60C8AAB53A8}" destId="{C172E65D-D23D-4E3F-95B1-195B9A195ECE}" srcOrd="0" destOrd="0" parTransId="{CEBAF3A2-20CD-49A4-9C3E-5FDCCCE51052}" sibTransId="{F255AD63-1033-4EED-A643-8F0F2C8ABEEC}"/>
    <dgm:cxn modelId="{358637FF-3D40-4D6E-B3C6-7DB14B91AF58}" srcId="{8ED9F128-7808-4E8C-A364-E2E9185523E8}" destId="{ACAE80D3-2F8F-48C1-BE77-C0D9506DBAC5}" srcOrd="0" destOrd="0" parTransId="{6AEE185E-1BEA-4B34-ACEB-428180F5AD4A}" sibTransId="{5A38D1C8-FD40-40EA-9475-4AD4F6831CF8}"/>
    <dgm:cxn modelId="{B8CCA061-E5D2-4464-9C3A-5BE8B55F2E23}" type="presOf" srcId="{3CBD703C-BE2D-4F3C-A9A4-89C1290971FD}" destId="{A90DFDD6-5640-4AAF-BAA9-CF533B00601A}" srcOrd="0" destOrd="1" presId="urn:microsoft.com/office/officeart/2005/8/layout/hList6"/>
    <dgm:cxn modelId="{3899E46A-B594-49DC-95D5-CC2E59E5560C}" srcId="{8ED9F128-7808-4E8C-A364-E2E9185523E8}" destId="{CAE2D533-BB7F-4645-8A6D-E60C8AAB53A8}" srcOrd="2" destOrd="0" parTransId="{D170B674-3DFE-409B-9E93-B0553241AEE6}" sibTransId="{67AF1F6F-BBAA-4F92-A717-83D445DD7101}"/>
    <dgm:cxn modelId="{695CCCFF-F8B1-4C06-9E01-0A4814DD38F5}" type="presOf" srcId="{4C43A3AD-FE6E-4470-BAA5-AA92C5E5C10B}" destId="{A90DFDD6-5640-4AAF-BAA9-CF533B00601A}" srcOrd="0" destOrd="2" presId="urn:microsoft.com/office/officeart/2005/8/layout/hList6"/>
    <dgm:cxn modelId="{FE198E54-B832-47A0-B52C-812660D604D3}" type="presParOf" srcId="{5C112C9C-08DE-452A-A91E-69A67F11356C}" destId="{1F60F471-1A58-4198-8F4D-E719B38B65E1}" srcOrd="0" destOrd="0" presId="urn:microsoft.com/office/officeart/2005/8/layout/hList6"/>
    <dgm:cxn modelId="{D03D6371-3906-4945-9350-AC06B4E77BEA}" type="presParOf" srcId="{5C112C9C-08DE-452A-A91E-69A67F11356C}" destId="{6137FFF7-2F66-4937-9C7B-92395BC02289}" srcOrd="1" destOrd="0" presId="urn:microsoft.com/office/officeart/2005/8/layout/hList6"/>
    <dgm:cxn modelId="{73ACCFB2-2E03-4CBE-9140-8D5186DA7110}" type="presParOf" srcId="{5C112C9C-08DE-452A-A91E-69A67F11356C}" destId="{A90DFDD6-5640-4AAF-BAA9-CF533B00601A}" srcOrd="2" destOrd="0" presId="urn:microsoft.com/office/officeart/2005/8/layout/hList6"/>
    <dgm:cxn modelId="{F7F71A50-659D-4D6C-86B9-EE30908DF891}" type="presParOf" srcId="{5C112C9C-08DE-452A-A91E-69A67F11356C}" destId="{960F1989-07BE-49DF-9DF0-CDB7FBDCFBC5}" srcOrd="3" destOrd="0" presId="urn:microsoft.com/office/officeart/2005/8/layout/hList6"/>
    <dgm:cxn modelId="{4998C395-B3B2-4059-A318-28DA9BF03B11}" type="presParOf" srcId="{5C112C9C-08DE-452A-A91E-69A67F11356C}" destId="{6F6993E7-A6BE-47AF-8DEC-39C0ECBB4ACB}" srcOrd="4"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C15E4D-6C4B-4C3B-A1B6-49876372779A}" type="doc">
      <dgm:prSet loTypeId="urn:microsoft.com/office/officeart/2005/8/layout/chevron1" loCatId="process" qsTypeId="urn:microsoft.com/office/officeart/2005/8/quickstyle/simple1" qsCatId="simple" csTypeId="urn:microsoft.com/office/officeart/2005/8/colors/colorful2" csCatId="colorful" phldr="1"/>
      <dgm:spPr/>
    </dgm:pt>
    <dgm:pt modelId="{2E8D54CA-CA3C-470F-BC90-2C223AFC9978}">
      <dgm:prSet phldrT="[Text]" custT="1"/>
      <dgm:spPr/>
      <dgm:t>
        <a:bodyPr/>
        <a:lstStyle/>
        <a:p>
          <a:r>
            <a:rPr lang="en-US" sz="1600" b="1" dirty="0" smtClean="0"/>
            <a:t>Stage 1</a:t>
          </a:r>
          <a:br>
            <a:rPr lang="en-US" sz="1600" b="1" dirty="0" smtClean="0"/>
          </a:br>
          <a:r>
            <a:rPr lang="en-US" sz="1600" b="1" dirty="0" smtClean="0"/>
            <a:t>Developing </a:t>
          </a:r>
          <a:endParaRPr lang="en-US" sz="1600" b="1" dirty="0"/>
        </a:p>
      </dgm:t>
    </dgm:pt>
    <dgm:pt modelId="{1FC09AA8-FE56-4DF3-9D61-1B9DABA3033D}" type="parTrans" cxnId="{A5DC3733-4B8F-4902-A32A-4471AF93CD6E}">
      <dgm:prSet/>
      <dgm:spPr/>
      <dgm:t>
        <a:bodyPr/>
        <a:lstStyle/>
        <a:p>
          <a:endParaRPr lang="en-US" sz="1600"/>
        </a:p>
      </dgm:t>
    </dgm:pt>
    <dgm:pt modelId="{8D0809A0-9852-4DEF-82B8-49B572F33FC9}" type="sibTrans" cxnId="{A5DC3733-4B8F-4902-A32A-4471AF93CD6E}">
      <dgm:prSet/>
      <dgm:spPr/>
      <dgm:t>
        <a:bodyPr/>
        <a:lstStyle/>
        <a:p>
          <a:endParaRPr lang="en-US" sz="1600"/>
        </a:p>
      </dgm:t>
    </dgm:pt>
    <dgm:pt modelId="{6A29F9FB-8E5F-4B60-9D84-D9CD7B83D9B0}">
      <dgm:prSet phldrT="[Text]" custT="1"/>
      <dgm:spPr/>
      <dgm:t>
        <a:bodyPr/>
        <a:lstStyle/>
        <a:p>
          <a:r>
            <a:rPr lang="en-US" sz="1600" b="1" dirty="0" smtClean="0"/>
            <a:t>Stage 2</a:t>
          </a:r>
          <a:br>
            <a:rPr lang="en-US" sz="1600" b="1" dirty="0" smtClean="0"/>
          </a:br>
          <a:r>
            <a:rPr lang="en-US" sz="1600" b="1" dirty="0" smtClean="0"/>
            <a:t>Piloting</a:t>
          </a:r>
          <a:endParaRPr lang="en-US" sz="1600" b="1" dirty="0"/>
        </a:p>
      </dgm:t>
    </dgm:pt>
    <dgm:pt modelId="{F76F5FD2-F09B-4F22-B425-0423DA46B891}" type="parTrans" cxnId="{0BF58428-CE24-423A-9C25-927647F5BB25}">
      <dgm:prSet/>
      <dgm:spPr/>
      <dgm:t>
        <a:bodyPr/>
        <a:lstStyle/>
        <a:p>
          <a:endParaRPr lang="en-US" sz="1600"/>
        </a:p>
      </dgm:t>
    </dgm:pt>
    <dgm:pt modelId="{6D2E81E8-631B-49B0-B659-A514C61124D6}" type="sibTrans" cxnId="{0BF58428-CE24-423A-9C25-927647F5BB25}">
      <dgm:prSet/>
      <dgm:spPr/>
      <dgm:t>
        <a:bodyPr/>
        <a:lstStyle/>
        <a:p>
          <a:endParaRPr lang="en-US" sz="1600"/>
        </a:p>
      </dgm:t>
    </dgm:pt>
    <dgm:pt modelId="{A9A5511C-AA4A-49D6-A5D7-8BA6BC1426FB}">
      <dgm:prSet phldrT="[Text]" custT="1"/>
      <dgm:spPr/>
      <dgm:t>
        <a:bodyPr/>
        <a:lstStyle/>
        <a:p>
          <a:r>
            <a:rPr lang="en-US" sz="1600" b="1" dirty="0" smtClean="0"/>
            <a:t>Stage 3</a:t>
          </a:r>
          <a:br>
            <a:rPr lang="en-US" sz="1600" b="1" dirty="0" smtClean="0"/>
          </a:br>
          <a:r>
            <a:rPr lang="en-US" sz="1600" b="1" dirty="0" smtClean="0"/>
            <a:t>Implementing</a:t>
          </a:r>
          <a:endParaRPr lang="en-US" sz="1600" b="1" dirty="0"/>
        </a:p>
      </dgm:t>
    </dgm:pt>
    <dgm:pt modelId="{2C6164CE-5017-4A39-80EC-14D27A91202F}" type="parTrans" cxnId="{DA88C6A7-1C2A-46BC-9740-688F59A833A2}">
      <dgm:prSet/>
      <dgm:spPr/>
      <dgm:t>
        <a:bodyPr/>
        <a:lstStyle/>
        <a:p>
          <a:endParaRPr lang="en-US" sz="1600"/>
        </a:p>
      </dgm:t>
    </dgm:pt>
    <dgm:pt modelId="{DD28CD40-B932-4176-AFDF-9F3C1FB6D87D}" type="sibTrans" cxnId="{DA88C6A7-1C2A-46BC-9740-688F59A833A2}">
      <dgm:prSet/>
      <dgm:spPr/>
      <dgm:t>
        <a:bodyPr/>
        <a:lstStyle/>
        <a:p>
          <a:endParaRPr lang="en-US" sz="1600"/>
        </a:p>
      </dgm:t>
    </dgm:pt>
    <dgm:pt modelId="{906CC18C-564E-445C-81CF-B7B509ACD216}" type="pres">
      <dgm:prSet presAssocID="{FEC15E4D-6C4B-4C3B-A1B6-49876372779A}" presName="Name0" presStyleCnt="0">
        <dgm:presLayoutVars>
          <dgm:dir/>
          <dgm:animLvl val="lvl"/>
          <dgm:resizeHandles val="exact"/>
        </dgm:presLayoutVars>
      </dgm:prSet>
      <dgm:spPr/>
    </dgm:pt>
    <dgm:pt modelId="{EA123FCB-0459-43B2-B818-AA2B628B4928}" type="pres">
      <dgm:prSet presAssocID="{2E8D54CA-CA3C-470F-BC90-2C223AFC9978}" presName="parTxOnly" presStyleLbl="node1" presStyleIdx="0" presStyleCnt="3" custScaleX="44088">
        <dgm:presLayoutVars>
          <dgm:chMax val="0"/>
          <dgm:chPref val="0"/>
          <dgm:bulletEnabled val="1"/>
        </dgm:presLayoutVars>
      </dgm:prSet>
      <dgm:spPr/>
      <dgm:t>
        <a:bodyPr/>
        <a:lstStyle/>
        <a:p>
          <a:endParaRPr lang="en-US"/>
        </a:p>
      </dgm:t>
    </dgm:pt>
    <dgm:pt modelId="{D958F8C5-88B0-4F76-AE20-126FEEB8F0AC}" type="pres">
      <dgm:prSet presAssocID="{8D0809A0-9852-4DEF-82B8-49B572F33FC9}" presName="parTxOnlySpace" presStyleCnt="0"/>
      <dgm:spPr/>
    </dgm:pt>
    <dgm:pt modelId="{AEC4F103-0404-470E-9E8F-DA478421BCB3}" type="pres">
      <dgm:prSet presAssocID="{6A29F9FB-8E5F-4B60-9D84-D9CD7B83D9B0}" presName="parTxOnly" presStyleLbl="node1" presStyleIdx="1" presStyleCnt="3">
        <dgm:presLayoutVars>
          <dgm:chMax val="0"/>
          <dgm:chPref val="0"/>
          <dgm:bulletEnabled val="1"/>
        </dgm:presLayoutVars>
      </dgm:prSet>
      <dgm:spPr/>
      <dgm:t>
        <a:bodyPr/>
        <a:lstStyle/>
        <a:p>
          <a:endParaRPr lang="en-US"/>
        </a:p>
      </dgm:t>
    </dgm:pt>
    <dgm:pt modelId="{7133416B-7268-4056-BC9F-F45F72168028}" type="pres">
      <dgm:prSet presAssocID="{6D2E81E8-631B-49B0-B659-A514C61124D6}" presName="parTxOnlySpace" presStyleCnt="0"/>
      <dgm:spPr/>
    </dgm:pt>
    <dgm:pt modelId="{AD199024-97BA-4993-88B0-FD0858DB9523}" type="pres">
      <dgm:prSet presAssocID="{A9A5511C-AA4A-49D6-A5D7-8BA6BC1426FB}" presName="parTxOnly" presStyleLbl="node1" presStyleIdx="2" presStyleCnt="3" custScaleX="40909">
        <dgm:presLayoutVars>
          <dgm:chMax val="0"/>
          <dgm:chPref val="0"/>
          <dgm:bulletEnabled val="1"/>
        </dgm:presLayoutVars>
      </dgm:prSet>
      <dgm:spPr/>
      <dgm:t>
        <a:bodyPr/>
        <a:lstStyle/>
        <a:p>
          <a:endParaRPr lang="en-US"/>
        </a:p>
      </dgm:t>
    </dgm:pt>
  </dgm:ptLst>
  <dgm:cxnLst>
    <dgm:cxn modelId="{1EA62EB4-6CAC-4490-83CF-F5BFDA7C97D0}" type="presOf" srcId="{A9A5511C-AA4A-49D6-A5D7-8BA6BC1426FB}" destId="{AD199024-97BA-4993-88B0-FD0858DB9523}" srcOrd="0" destOrd="0" presId="urn:microsoft.com/office/officeart/2005/8/layout/chevron1"/>
    <dgm:cxn modelId="{B205C189-1C0C-4761-AE1D-0717165823A3}" type="presOf" srcId="{6A29F9FB-8E5F-4B60-9D84-D9CD7B83D9B0}" destId="{AEC4F103-0404-470E-9E8F-DA478421BCB3}" srcOrd="0" destOrd="0" presId="urn:microsoft.com/office/officeart/2005/8/layout/chevron1"/>
    <dgm:cxn modelId="{A5DC3733-4B8F-4902-A32A-4471AF93CD6E}" srcId="{FEC15E4D-6C4B-4C3B-A1B6-49876372779A}" destId="{2E8D54CA-CA3C-470F-BC90-2C223AFC9978}" srcOrd="0" destOrd="0" parTransId="{1FC09AA8-FE56-4DF3-9D61-1B9DABA3033D}" sibTransId="{8D0809A0-9852-4DEF-82B8-49B572F33FC9}"/>
    <dgm:cxn modelId="{DA88C6A7-1C2A-46BC-9740-688F59A833A2}" srcId="{FEC15E4D-6C4B-4C3B-A1B6-49876372779A}" destId="{A9A5511C-AA4A-49D6-A5D7-8BA6BC1426FB}" srcOrd="2" destOrd="0" parTransId="{2C6164CE-5017-4A39-80EC-14D27A91202F}" sibTransId="{DD28CD40-B932-4176-AFDF-9F3C1FB6D87D}"/>
    <dgm:cxn modelId="{D9E9790D-3A50-46C8-AFC6-AC65414139AE}" type="presOf" srcId="{2E8D54CA-CA3C-470F-BC90-2C223AFC9978}" destId="{EA123FCB-0459-43B2-B818-AA2B628B4928}" srcOrd="0" destOrd="0" presId="urn:microsoft.com/office/officeart/2005/8/layout/chevron1"/>
    <dgm:cxn modelId="{C691AAE9-860D-4705-BAA0-AA7A64FEE4EE}" type="presOf" srcId="{FEC15E4D-6C4B-4C3B-A1B6-49876372779A}" destId="{906CC18C-564E-445C-81CF-B7B509ACD216}" srcOrd="0" destOrd="0" presId="urn:microsoft.com/office/officeart/2005/8/layout/chevron1"/>
    <dgm:cxn modelId="{0BF58428-CE24-423A-9C25-927647F5BB25}" srcId="{FEC15E4D-6C4B-4C3B-A1B6-49876372779A}" destId="{6A29F9FB-8E5F-4B60-9D84-D9CD7B83D9B0}" srcOrd="1" destOrd="0" parTransId="{F76F5FD2-F09B-4F22-B425-0423DA46B891}" sibTransId="{6D2E81E8-631B-49B0-B659-A514C61124D6}"/>
    <dgm:cxn modelId="{9F4F87F1-A418-4844-8FA0-81A43EF5A0E6}" type="presParOf" srcId="{906CC18C-564E-445C-81CF-B7B509ACD216}" destId="{EA123FCB-0459-43B2-B818-AA2B628B4928}" srcOrd="0" destOrd="0" presId="urn:microsoft.com/office/officeart/2005/8/layout/chevron1"/>
    <dgm:cxn modelId="{19951665-0008-4C36-A642-F206E9B59683}" type="presParOf" srcId="{906CC18C-564E-445C-81CF-B7B509ACD216}" destId="{D958F8C5-88B0-4F76-AE20-126FEEB8F0AC}" srcOrd="1" destOrd="0" presId="urn:microsoft.com/office/officeart/2005/8/layout/chevron1"/>
    <dgm:cxn modelId="{E2A5BA85-10D3-4D62-8094-AF2C052CAAF0}" type="presParOf" srcId="{906CC18C-564E-445C-81CF-B7B509ACD216}" destId="{AEC4F103-0404-470E-9E8F-DA478421BCB3}" srcOrd="2" destOrd="0" presId="urn:microsoft.com/office/officeart/2005/8/layout/chevron1"/>
    <dgm:cxn modelId="{AAEDB47B-1B94-40A5-94E9-2EDC9E6471FF}" type="presParOf" srcId="{906CC18C-564E-445C-81CF-B7B509ACD216}" destId="{7133416B-7268-4056-BC9F-F45F72168028}" srcOrd="3" destOrd="0" presId="urn:microsoft.com/office/officeart/2005/8/layout/chevron1"/>
    <dgm:cxn modelId="{47C452F2-AA71-4971-BC02-86C19C8F19DA}" type="presParOf" srcId="{906CC18C-564E-445C-81CF-B7B509ACD216}" destId="{AD199024-97BA-4993-88B0-FD0858DB9523}"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CAF558-2D5B-4BA4-A30B-6284D812BD0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073FB3DD-E891-4FE3-9C83-6C02CE36DB2F}">
      <dgm:prSet custT="1"/>
      <dgm:spPr>
        <a:solidFill>
          <a:schemeClr val="bg1">
            <a:lumMod val="50000"/>
          </a:schemeClr>
        </a:solidFill>
      </dgm:spPr>
      <dgm:t>
        <a:bodyPr/>
        <a:lstStyle/>
        <a:p>
          <a:pPr algn="ctr" rtl="0"/>
          <a:r>
            <a:rPr lang="en-US" sz="2400" i="1" dirty="0" smtClean="0"/>
            <a:t>Continuous Improvement</a:t>
          </a:r>
          <a:endParaRPr lang="en-US" sz="2400" i="1" dirty="0"/>
        </a:p>
      </dgm:t>
    </dgm:pt>
    <dgm:pt modelId="{DA37FC4A-8AAE-4C08-904C-BB6D84CA9342}" type="parTrans" cxnId="{85C05D66-B8D8-428A-AB82-3D4AEF98DD8D}">
      <dgm:prSet/>
      <dgm:spPr/>
      <dgm:t>
        <a:bodyPr/>
        <a:lstStyle/>
        <a:p>
          <a:pPr algn="ctr"/>
          <a:endParaRPr lang="en-US" sz="2400" i="1"/>
        </a:p>
      </dgm:t>
    </dgm:pt>
    <dgm:pt modelId="{E6BE9023-39C8-4555-8747-0DD1DFE6EDB8}" type="sibTrans" cxnId="{85C05D66-B8D8-428A-AB82-3D4AEF98DD8D}">
      <dgm:prSet/>
      <dgm:spPr/>
      <dgm:t>
        <a:bodyPr/>
        <a:lstStyle/>
        <a:p>
          <a:pPr algn="ctr"/>
          <a:endParaRPr lang="en-US" sz="2400" i="1"/>
        </a:p>
      </dgm:t>
    </dgm:pt>
    <dgm:pt modelId="{F6215940-262A-4EEC-8D89-D0D7DCC9D7A6}" type="pres">
      <dgm:prSet presAssocID="{ADCAF558-2D5B-4BA4-A30B-6284D812BD01}" presName="Name0" presStyleCnt="0">
        <dgm:presLayoutVars>
          <dgm:dir/>
          <dgm:resizeHandles val="exact"/>
        </dgm:presLayoutVars>
      </dgm:prSet>
      <dgm:spPr/>
      <dgm:t>
        <a:bodyPr/>
        <a:lstStyle/>
        <a:p>
          <a:endParaRPr lang="en-US"/>
        </a:p>
      </dgm:t>
    </dgm:pt>
    <dgm:pt modelId="{553BFF81-87EA-446F-B192-1542E062C684}" type="pres">
      <dgm:prSet presAssocID="{073FB3DD-E891-4FE3-9C83-6C02CE36DB2F}" presName="parTxOnly" presStyleLbl="node1" presStyleIdx="0" presStyleCnt="1" custLinFactNeighborX="-49" custLinFactNeighborY="-11111">
        <dgm:presLayoutVars>
          <dgm:bulletEnabled val="1"/>
        </dgm:presLayoutVars>
      </dgm:prSet>
      <dgm:spPr/>
      <dgm:t>
        <a:bodyPr/>
        <a:lstStyle/>
        <a:p>
          <a:endParaRPr lang="en-US"/>
        </a:p>
      </dgm:t>
    </dgm:pt>
  </dgm:ptLst>
  <dgm:cxnLst>
    <dgm:cxn modelId="{4B3CDC4A-98D5-4C2E-8947-B1AD7FBA4180}" type="presOf" srcId="{073FB3DD-E891-4FE3-9C83-6C02CE36DB2F}" destId="{553BFF81-87EA-446F-B192-1542E062C684}" srcOrd="0" destOrd="0" presId="urn:microsoft.com/office/officeart/2005/8/layout/hChevron3"/>
    <dgm:cxn modelId="{85C05D66-B8D8-428A-AB82-3D4AEF98DD8D}" srcId="{ADCAF558-2D5B-4BA4-A30B-6284D812BD01}" destId="{073FB3DD-E891-4FE3-9C83-6C02CE36DB2F}" srcOrd="0" destOrd="0" parTransId="{DA37FC4A-8AAE-4C08-904C-BB6D84CA9342}" sibTransId="{E6BE9023-39C8-4555-8747-0DD1DFE6EDB8}"/>
    <dgm:cxn modelId="{62A31EA9-378C-4BAD-9A4A-B56723DFCB47}" type="presOf" srcId="{ADCAF558-2D5B-4BA4-A30B-6284D812BD01}" destId="{F6215940-262A-4EEC-8D89-D0D7DCC9D7A6}" srcOrd="0" destOrd="0" presId="urn:microsoft.com/office/officeart/2005/8/layout/hChevron3"/>
    <dgm:cxn modelId="{383C4829-CB5A-4CAE-A074-CF2B7E5FADBD}" type="presParOf" srcId="{F6215940-262A-4EEC-8D89-D0D7DCC9D7A6}" destId="{553BFF81-87EA-446F-B192-1542E062C684}" srcOrd="0" destOrd="0" presId="urn:microsoft.com/office/officeart/2005/8/layout/hChevron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02EAA-6876-4745-8B7B-D683268598EB}"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59E8F5EF-86BC-4130-B83E-02E8E40EDEDA}">
      <dgm:prSet phldrT="[Text]" custT="1"/>
      <dgm:spPr/>
      <dgm:t>
        <a:bodyPr/>
        <a:lstStyle/>
        <a:p>
          <a:pPr algn="ctr"/>
          <a:r>
            <a:rPr lang="en-US" sz="1800" dirty="0" smtClean="0"/>
            <a:t>Framework released</a:t>
          </a:r>
        </a:p>
        <a:p>
          <a:pPr algn="ctr"/>
          <a:r>
            <a:rPr lang="en-US" sz="1800" dirty="0" smtClean="0"/>
            <a:t>Model development</a:t>
          </a:r>
        </a:p>
        <a:p>
          <a:pPr algn="ctr"/>
          <a:r>
            <a:rPr lang="en-US" sz="1800" dirty="0" smtClean="0"/>
            <a:t>Developmental districts</a:t>
          </a:r>
          <a:endParaRPr lang="en-US" sz="1600" dirty="0"/>
        </a:p>
      </dgm:t>
    </dgm:pt>
    <dgm:pt modelId="{1513064B-338B-40D5-9086-180DAC8E9D56}" type="parTrans" cxnId="{3EBF0BB9-9A0F-4780-BE18-D9A29D79C4EA}">
      <dgm:prSet/>
      <dgm:spPr/>
      <dgm:t>
        <a:bodyPr/>
        <a:lstStyle/>
        <a:p>
          <a:pPr algn="ctr"/>
          <a:endParaRPr lang="en-US"/>
        </a:p>
      </dgm:t>
    </dgm:pt>
    <dgm:pt modelId="{6ADBA67F-BB57-4FFA-B2C5-A0C35176A400}" type="sibTrans" cxnId="{3EBF0BB9-9A0F-4780-BE18-D9A29D79C4EA}">
      <dgm:prSet/>
      <dgm:spPr/>
      <dgm:t>
        <a:bodyPr/>
        <a:lstStyle/>
        <a:p>
          <a:pPr algn="ctr"/>
          <a:endParaRPr lang="en-US"/>
        </a:p>
      </dgm:t>
    </dgm:pt>
    <dgm:pt modelId="{B161203B-569D-483E-9A00-1E30EE8B18F2}">
      <dgm:prSet phldrT="[Text]" custT="1"/>
      <dgm:spPr/>
      <dgm:t>
        <a:bodyPr/>
        <a:lstStyle/>
        <a:p>
          <a:pPr algn="ctr"/>
          <a:r>
            <a:rPr lang="en-US" sz="1800" dirty="0" smtClean="0"/>
            <a:t>Voluntary Pilots</a:t>
          </a:r>
        </a:p>
        <a:p>
          <a:pPr algn="ctr"/>
          <a:r>
            <a:rPr lang="en-US" sz="1800" dirty="0" smtClean="0"/>
            <a:t>Development work</a:t>
          </a:r>
        </a:p>
        <a:p>
          <a:pPr algn="ctr"/>
          <a:r>
            <a:rPr lang="en-US" sz="1800" dirty="0" smtClean="0"/>
            <a:t>Evaluator and educator training </a:t>
          </a:r>
        </a:p>
        <a:p>
          <a:pPr algn="ctr"/>
          <a:r>
            <a:rPr lang="en-US" sz="1800" dirty="0" smtClean="0"/>
            <a:t>System training</a:t>
          </a:r>
          <a:endParaRPr lang="en-US" sz="1600" dirty="0"/>
        </a:p>
      </dgm:t>
    </dgm:pt>
    <dgm:pt modelId="{D19C7BF3-1B67-472F-8597-140E0FBDD4D4}" type="parTrans" cxnId="{97535120-44F4-4237-AFC4-19C610DA53B1}">
      <dgm:prSet/>
      <dgm:spPr/>
      <dgm:t>
        <a:bodyPr/>
        <a:lstStyle/>
        <a:p>
          <a:pPr algn="ctr"/>
          <a:endParaRPr lang="en-US"/>
        </a:p>
      </dgm:t>
    </dgm:pt>
    <dgm:pt modelId="{9B464C6E-CFAB-4815-A8E0-9E00C517E5B9}" type="sibTrans" cxnId="{97535120-44F4-4237-AFC4-19C610DA53B1}">
      <dgm:prSet/>
      <dgm:spPr/>
      <dgm:t>
        <a:bodyPr/>
        <a:lstStyle/>
        <a:p>
          <a:pPr algn="ctr"/>
          <a:endParaRPr lang="en-US"/>
        </a:p>
      </dgm:t>
    </dgm:pt>
    <dgm:pt modelId="{E268A127-7DAD-4471-9FF2-FD60F77F089C}">
      <dgm:prSet phldrT="[Text]" custT="1"/>
      <dgm:spPr/>
      <dgm:t>
        <a:bodyPr/>
        <a:lstStyle/>
        <a:p>
          <a:pPr algn="ctr"/>
          <a:r>
            <a:rPr lang="en-US" sz="1800" dirty="0" smtClean="0"/>
            <a:t>Pilot evaluation</a:t>
          </a:r>
        </a:p>
        <a:p>
          <a:pPr algn="ctr"/>
          <a:r>
            <a:rPr lang="en-US" sz="1800" dirty="0" smtClean="0"/>
            <a:t>Model revisions</a:t>
          </a:r>
        </a:p>
        <a:p>
          <a:pPr algn="ctr"/>
          <a:r>
            <a:rPr lang="en-US" sz="1800" dirty="0" smtClean="0"/>
            <a:t>Training continued</a:t>
          </a:r>
        </a:p>
        <a:p>
          <a:pPr algn="ctr"/>
          <a:r>
            <a:rPr lang="en-US" sz="1800" dirty="0" smtClean="0"/>
            <a:t>Statewide implementation strategy</a:t>
          </a:r>
          <a:endParaRPr lang="en-US" sz="1600" dirty="0"/>
        </a:p>
      </dgm:t>
    </dgm:pt>
    <dgm:pt modelId="{E0F1C4E5-DFE8-4F98-80FC-CDA24C14C41E}" type="sibTrans" cxnId="{16443CDF-A3AF-4488-8E90-15A0C832C9C7}">
      <dgm:prSet/>
      <dgm:spPr/>
      <dgm:t>
        <a:bodyPr/>
        <a:lstStyle/>
        <a:p>
          <a:pPr algn="ctr"/>
          <a:endParaRPr lang="en-US"/>
        </a:p>
      </dgm:t>
    </dgm:pt>
    <dgm:pt modelId="{9FBF318E-E0B7-4FDD-BACB-21A396D3415E}" type="parTrans" cxnId="{16443CDF-A3AF-4488-8E90-15A0C832C9C7}">
      <dgm:prSet/>
      <dgm:spPr/>
      <dgm:t>
        <a:bodyPr/>
        <a:lstStyle/>
        <a:p>
          <a:pPr algn="ctr"/>
          <a:endParaRPr lang="en-US"/>
        </a:p>
      </dgm:t>
    </dgm:pt>
    <dgm:pt modelId="{C4FBBBEC-2E26-411E-92BE-FD7ACD5B855C}">
      <dgm:prSet custT="1"/>
      <dgm:spPr/>
      <dgm:t>
        <a:bodyPr/>
        <a:lstStyle/>
        <a:p>
          <a:pPr algn="ctr"/>
          <a:r>
            <a:rPr lang="en-US" sz="1800" dirty="0" smtClean="0"/>
            <a:t>Educator effectiveness system implemented statewide</a:t>
          </a:r>
          <a:endParaRPr lang="en-US" sz="1600" dirty="0"/>
        </a:p>
      </dgm:t>
    </dgm:pt>
    <dgm:pt modelId="{2F6A7E8A-3807-4A9D-AACE-E18F7C028FC6}" type="sibTrans" cxnId="{F01A1D20-5EA9-4BAE-8D8D-C19DA645179B}">
      <dgm:prSet/>
      <dgm:spPr/>
      <dgm:t>
        <a:bodyPr/>
        <a:lstStyle/>
        <a:p>
          <a:pPr algn="ctr"/>
          <a:endParaRPr lang="en-US"/>
        </a:p>
      </dgm:t>
    </dgm:pt>
    <dgm:pt modelId="{23FF5766-368A-4D61-A608-D2D2017D4FBB}" type="parTrans" cxnId="{F01A1D20-5EA9-4BAE-8D8D-C19DA645179B}">
      <dgm:prSet/>
      <dgm:spPr/>
      <dgm:t>
        <a:bodyPr/>
        <a:lstStyle/>
        <a:p>
          <a:pPr algn="ctr"/>
          <a:endParaRPr lang="en-US"/>
        </a:p>
      </dgm:t>
    </dgm:pt>
    <dgm:pt modelId="{328FBF86-B65F-42F8-A4E2-D7733E0F6801}" type="pres">
      <dgm:prSet presAssocID="{17402EAA-6876-4745-8B7B-D683268598EB}" presName="Name0" presStyleCnt="0">
        <dgm:presLayoutVars>
          <dgm:dir/>
          <dgm:resizeHandles val="exact"/>
        </dgm:presLayoutVars>
      </dgm:prSet>
      <dgm:spPr/>
      <dgm:t>
        <a:bodyPr/>
        <a:lstStyle/>
        <a:p>
          <a:endParaRPr lang="en-US"/>
        </a:p>
      </dgm:t>
    </dgm:pt>
    <dgm:pt modelId="{E820877A-9634-49C8-94ED-C81E0C1AD058}" type="pres">
      <dgm:prSet presAssocID="{59E8F5EF-86BC-4130-B83E-02E8E40EDEDA}" presName="node" presStyleLbl="node1" presStyleIdx="0" presStyleCnt="4">
        <dgm:presLayoutVars>
          <dgm:bulletEnabled val="1"/>
        </dgm:presLayoutVars>
      </dgm:prSet>
      <dgm:spPr/>
      <dgm:t>
        <a:bodyPr/>
        <a:lstStyle/>
        <a:p>
          <a:endParaRPr lang="en-US"/>
        </a:p>
      </dgm:t>
    </dgm:pt>
    <dgm:pt modelId="{51B80466-AE7F-4641-918A-AD6DD0627E43}" type="pres">
      <dgm:prSet presAssocID="{6ADBA67F-BB57-4FFA-B2C5-A0C35176A400}" presName="sibTrans" presStyleLbl="sibTrans2D1" presStyleIdx="0" presStyleCnt="3"/>
      <dgm:spPr/>
      <dgm:t>
        <a:bodyPr/>
        <a:lstStyle/>
        <a:p>
          <a:endParaRPr lang="en-US"/>
        </a:p>
      </dgm:t>
    </dgm:pt>
    <dgm:pt modelId="{FDB08A68-0844-4AB8-96B3-B535D004F39E}" type="pres">
      <dgm:prSet presAssocID="{6ADBA67F-BB57-4FFA-B2C5-A0C35176A400}" presName="connectorText" presStyleLbl="sibTrans2D1" presStyleIdx="0" presStyleCnt="3"/>
      <dgm:spPr/>
      <dgm:t>
        <a:bodyPr/>
        <a:lstStyle/>
        <a:p>
          <a:endParaRPr lang="en-US"/>
        </a:p>
      </dgm:t>
    </dgm:pt>
    <dgm:pt modelId="{3B383934-6A98-41EE-A20F-2C35786AA881}" type="pres">
      <dgm:prSet presAssocID="{B161203B-569D-483E-9A00-1E30EE8B18F2}" presName="node" presStyleLbl="node1" presStyleIdx="1" presStyleCnt="4">
        <dgm:presLayoutVars>
          <dgm:bulletEnabled val="1"/>
        </dgm:presLayoutVars>
      </dgm:prSet>
      <dgm:spPr/>
      <dgm:t>
        <a:bodyPr/>
        <a:lstStyle/>
        <a:p>
          <a:endParaRPr lang="en-US"/>
        </a:p>
      </dgm:t>
    </dgm:pt>
    <dgm:pt modelId="{B0062151-E932-467B-B4E9-B22A1C79BF89}" type="pres">
      <dgm:prSet presAssocID="{9B464C6E-CFAB-4815-A8E0-9E00C517E5B9}" presName="sibTrans" presStyleLbl="sibTrans2D1" presStyleIdx="1" presStyleCnt="3"/>
      <dgm:spPr/>
      <dgm:t>
        <a:bodyPr/>
        <a:lstStyle/>
        <a:p>
          <a:endParaRPr lang="en-US"/>
        </a:p>
      </dgm:t>
    </dgm:pt>
    <dgm:pt modelId="{15110CB6-8477-4BAD-BFCC-5044CAFECD3D}" type="pres">
      <dgm:prSet presAssocID="{9B464C6E-CFAB-4815-A8E0-9E00C517E5B9}" presName="connectorText" presStyleLbl="sibTrans2D1" presStyleIdx="1" presStyleCnt="3"/>
      <dgm:spPr/>
      <dgm:t>
        <a:bodyPr/>
        <a:lstStyle/>
        <a:p>
          <a:endParaRPr lang="en-US"/>
        </a:p>
      </dgm:t>
    </dgm:pt>
    <dgm:pt modelId="{D2223F70-8C49-41DF-AD70-58191EE1E1E6}" type="pres">
      <dgm:prSet presAssocID="{E268A127-7DAD-4471-9FF2-FD60F77F089C}" presName="node" presStyleLbl="node1" presStyleIdx="2" presStyleCnt="4">
        <dgm:presLayoutVars>
          <dgm:bulletEnabled val="1"/>
        </dgm:presLayoutVars>
      </dgm:prSet>
      <dgm:spPr/>
      <dgm:t>
        <a:bodyPr/>
        <a:lstStyle/>
        <a:p>
          <a:endParaRPr lang="en-US"/>
        </a:p>
      </dgm:t>
    </dgm:pt>
    <dgm:pt modelId="{8E3AF005-AA4C-4CCA-B039-7B8F36932B83}" type="pres">
      <dgm:prSet presAssocID="{E0F1C4E5-DFE8-4F98-80FC-CDA24C14C41E}" presName="sibTrans" presStyleLbl="sibTrans2D1" presStyleIdx="2" presStyleCnt="3"/>
      <dgm:spPr/>
      <dgm:t>
        <a:bodyPr/>
        <a:lstStyle/>
        <a:p>
          <a:endParaRPr lang="en-US"/>
        </a:p>
      </dgm:t>
    </dgm:pt>
    <dgm:pt modelId="{6A14AAE5-B610-4540-90C3-FC931CE65AF9}" type="pres">
      <dgm:prSet presAssocID="{E0F1C4E5-DFE8-4F98-80FC-CDA24C14C41E}" presName="connectorText" presStyleLbl="sibTrans2D1" presStyleIdx="2" presStyleCnt="3"/>
      <dgm:spPr/>
      <dgm:t>
        <a:bodyPr/>
        <a:lstStyle/>
        <a:p>
          <a:endParaRPr lang="en-US"/>
        </a:p>
      </dgm:t>
    </dgm:pt>
    <dgm:pt modelId="{D613AB4D-B453-4B70-87B9-936E03E7298C}" type="pres">
      <dgm:prSet presAssocID="{C4FBBBEC-2E26-411E-92BE-FD7ACD5B855C}" presName="node" presStyleLbl="node1" presStyleIdx="3" presStyleCnt="4">
        <dgm:presLayoutVars>
          <dgm:bulletEnabled val="1"/>
        </dgm:presLayoutVars>
      </dgm:prSet>
      <dgm:spPr/>
      <dgm:t>
        <a:bodyPr/>
        <a:lstStyle/>
        <a:p>
          <a:endParaRPr lang="en-US"/>
        </a:p>
      </dgm:t>
    </dgm:pt>
  </dgm:ptLst>
  <dgm:cxnLst>
    <dgm:cxn modelId="{3EBF0BB9-9A0F-4780-BE18-D9A29D79C4EA}" srcId="{17402EAA-6876-4745-8B7B-D683268598EB}" destId="{59E8F5EF-86BC-4130-B83E-02E8E40EDEDA}" srcOrd="0" destOrd="0" parTransId="{1513064B-338B-40D5-9086-180DAC8E9D56}" sibTransId="{6ADBA67F-BB57-4FFA-B2C5-A0C35176A400}"/>
    <dgm:cxn modelId="{DC05D55C-BE81-4A5E-B15A-6AA152D435A0}" type="presOf" srcId="{17402EAA-6876-4745-8B7B-D683268598EB}" destId="{328FBF86-B65F-42F8-A4E2-D7733E0F6801}" srcOrd="0" destOrd="0" presId="urn:microsoft.com/office/officeart/2005/8/layout/process1"/>
    <dgm:cxn modelId="{BE327857-5EA3-4B7F-B6D6-B51024CE601A}" type="presOf" srcId="{E268A127-7DAD-4471-9FF2-FD60F77F089C}" destId="{D2223F70-8C49-41DF-AD70-58191EE1E1E6}" srcOrd="0" destOrd="0" presId="urn:microsoft.com/office/officeart/2005/8/layout/process1"/>
    <dgm:cxn modelId="{183284BA-E36A-440F-96F0-3965F4B4727D}" type="presOf" srcId="{C4FBBBEC-2E26-411E-92BE-FD7ACD5B855C}" destId="{D613AB4D-B453-4B70-87B9-936E03E7298C}" srcOrd="0" destOrd="0" presId="urn:microsoft.com/office/officeart/2005/8/layout/process1"/>
    <dgm:cxn modelId="{87A0770A-8B3F-4A18-B987-A42141306184}" type="presOf" srcId="{E0F1C4E5-DFE8-4F98-80FC-CDA24C14C41E}" destId="{6A14AAE5-B610-4540-90C3-FC931CE65AF9}" srcOrd="1" destOrd="0" presId="urn:microsoft.com/office/officeart/2005/8/layout/process1"/>
    <dgm:cxn modelId="{F01A1D20-5EA9-4BAE-8D8D-C19DA645179B}" srcId="{17402EAA-6876-4745-8B7B-D683268598EB}" destId="{C4FBBBEC-2E26-411E-92BE-FD7ACD5B855C}" srcOrd="3" destOrd="0" parTransId="{23FF5766-368A-4D61-A608-D2D2017D4FBB}" sibTransId="{2F6A7E8A-3807-4A9D-AACE-E18F7C028FC6}"/>
    <dgm:cxn modelId="{D9E2D1E0-8175-412F-ACD8-C213E7138B50}" type="presOf" srcId="{9B464C6E-CFAB-4815-A8E0-9E00C517E5B9}" destId="{B0062151-E932-467B-B4E9-B22A1C79BF89}" srcOrd="0" destOrd="0" presId="urn:microsoft.com/office/officeart/2005/8/layout/process1"/>
    <dgm:cxn modelId="{F8660CC9-A580-4F55-A498-0398EF515122}" type="presOf" srcId="{6ADBA67F-BB57-4FFA-B2C5-A0C35176A400}" destId="{51B80466-AE7F-4641-918A-AD6DD0627E43}" srcOrd="0" destOrd="0" presId="urn:microsoft.com/office/officeart/2005/8/layout/process1"/>
    <dgm:cxn modelId="{A6E8FA7A-418E-49F8-A78C-2C7551CDDCBC}" type="presOf" srcId="{B161203B-569D-483E-9A00-1E30EE8B18F2}" destId="{3B383934-6A98-41EE-A20F-2C35786AA881}" srcOrd="0" destOrd="0" presId="urn:microsoft.com/office/officeart/2005/8/layout/process1"/>
    <dgm:cxn modelId="{B9017CF9-9ADD-4C24-8852-DC530F8AD1C6}" type="presOf" srcId="{9B464C6E-CFAB-4815-A8E0-9E00C517E5B9}" destId="{15110CB6-8477-4BAD-BFCC-5044CAFECD3D}" srcOrd="1" destOrd="0" presId="urn:microsoft.com/office/officeart/2005/8/layout/process1"/>
    <dgm:cxn modelId="{AA2D325B-39B3-46D0-A88F-121C7C7EBE6A}" type="presOf" srcId="{E0F1C4E5-DFE8-4F98-80FC-CDA24C14C41E}" destId="{8E3AF005-AA4C-4CCA-B039-7B8F36932B83}" srcOrd="0" destOrd="0" presId="urn:microsoft.com/office/officeart/2005/8/layout/process1"/>
    <dgm:cxn modelId="{97535120-44F4-4237-AFC4-19C610DA53B1}" srcId="{17402EAA-6876-4745-8B7B-D683268598EB}" destId="{B161203B-569D-483E-9A00-1E30EE8B18F2}" srcOrd="1" destOrd="0" parTransId="{D19C7BF3-1B67-472F-8597-140E0FBDD4D4}" sibTransId="{9B464C6E-CFAB-4815-A8E0-9E00C517E5B9}"/>
    <dgm:cxn modelId="{FD37AC2B-18E1-479C-868B-7DC6F4C8A170}" type="presOf" srcId="{59E8F5EF-86BC-4130-B83E-02E8E40EDEDA}" destId="{E820877A-9634-49C8-94ED-C81E0C1AD058}" srcOrd="0" destOrd="0" presId="urn:microsoft.com/office/officeart/2005/8/layout/process1"/>
    <dgm:cxn modelId="{4C6B2B1C-3CA0-4D7A-B3FB-3F51956CDD48}" type="presOf" srcId="{6ADBA67F-BB57-4FFA-B2C5-A0C35176A400}" destId="{FDB08A68-0844-4AB8-96B3-B535D004F39E}" srcOrd="1" destOrd="0" presId="urn:microsoft.com/office/officeart/2005/8/layout/process1"/>
    <dgm:cxn modelId="{16443CDF-A3AF-4488-8E90-15A0C832C9C7}" srcId="{17402EAA-6876-4745-8B7B-D683268598EB}" destId="{E268A127-7DAD-4471-9FF2-FD60F77F089C}" srcOrd="2" destOrd="0" parTransId="{9FBF318E-E0B7-4FDD-BACB-21A396D3415E}" sibTransId="{E0F1C4E5-DFE8-4F98-80FC-CDA24C14C41E}"/>
    <dgm:cxn modelId="{1700F385-1EAF-4468-9073-9B4E35F629DC}" type="presParOf" srcId="{328FBF86-B65F-42F8-A4E2-D7733E0F6801}" destId="{E820877A-9634-49C8-94ED-C81E0C1AD058}" srcOrd="0" destOrd="0" presId="urn:microsoft.com/office/officeart/2005/8/layout/process1"/>
    <dgm:cxn modelId="{7CFCDD4F-5E3D-4713-86DA-3302EC48D395}" type="presParOf" srcId="{328FBF86-B65F-42F8-A4E2-D7733E0F6801}" destId="{51B80466-AE7F-4641-918A-AD6DD0627E43}" srcOrd="1" destOrd="0" presId="urn:microsoft.com/office/officeart/2005/8/layout/process1"/>
    <dgm:cxn modelId="{119CA10B-A2C5-4FD9-95B0-D013A8E14C2F}" type="presParOf" srcId="{51B80466-AE7F-4641-918A-AD6DD0627E43}" destId="{FDB08A68-0844-4AB8-96B3-B535D004F39E}" srcOrd="0" destOrd="0" presId="urn:microsoft.com/office/officeart/2005/8/layout/process1"/>
    <dgm:cxn modelId="{6DDB0DA4-D4A3-4731-95DA-18FD37BF003C}" type="presParOf" srcId="{328FBF86-B65F-42F8-A4E2-D7733E0F6801}" destId="{3B383934-6A98-41EE-A20F-2C35786AA881}" srcOrd="2" destOrd="0" presId="urn:microsoft.com/office/officeart/2005/8/layout/process1"/>
    <dgm:cxn modelId="{E2B03C25-6D81-4C6C-9B60-75B982CC158D}" type="presParOf" srcId="{328FBF86-B65F-42F8-A4E2-D7733E0F6801}" destId="{B0062151-E932-467B-B4E9-B22A1C79BF89}" srcOrd="3" destOrd="0" presId="urn:microsoft.com/office/officeart/2005/8/layout/process1"/>
    <dgm:cxn modelId="{B0353016-F4E1-4ECD-ADC7-AA9304FA9CC4}" type="presParOf" srcId="{B0062151-E932-467B-B4E9-B22A1C79BF89}" destId="{15110CB6-8477-4BAD-BFCC-5044CAFECD3D}" srcOrd="0" destOrd="0" presId="urn:microsoft.com/office/officeart/2005/8/layout/process1"/>
    <dgm:cxn modelId="{1CE52889-A3E8-4AE7-AC75-BEDB0E904642}" type="presParOf" srcId="{328FBF86-B65F-42F8-A4E2-D7733E0F6801}" destId="{D2223F70-8C49-41DF-AD70-58191EE1E1E6}" srcOrd="4" destOrd="0" presId="urn:microsoft.com/office/officeart/2005/8/layout/process1"/>
    <dgm:cxn modelId="{E3E3E325-E159-4953-9088-25DE1911F230}" type="presParOf" srcId="{328FBF86-B65F-42F8-A4E2-D7733E0F6801}" destId="{8E3AF005-AA4C-4CCA-B039-7B8F36932B83}" srcOrd="5" destOrd="0" presId="urn:microsoft.com/office/officeart/2005/8/layout/process1"/>
    <dgm:cxn modelId="{6BA8B4E2-E1B6-4F1F-BF60-BF8F35BF56E1}" type="presParOf" srcId="{8E3AF005-AA4C-4CCA-B039-7B8F36932B83}" destId="{6A14AAE5-B610-4540-90C3-FC931CE65AF9}" srcOrd="0" destOrd="0" presId="urn:microsoft.com/office/officeart/2005/8/layout/process1"/>
    <dgm:cxn modelId="{D6D0D3B4-7386-44DA-9FF2-D630C2463B59}" type="presParOf" srcId="{328FBF86-B65F-42F8-A4E2-D7733E0F6801}" destId="{D613AB4D-B453-4B70-87B9-936E03E7298C}" srcOrd="6" destOrd="0" presId="urn:microsoft.com/office/officeart/2005/8/layout/process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B35AD3-C9A7-44DC-9C48-BB4109560F7A}" type="doc">
      <dgm:prSet loTypeId="urn:microsoft.com/office/officeart/2005/8/layout/chart3" loCatId="cycle" qsTypeId="urn:microsoft.com/office/officeart/2005/8/quickstyle/simple1" qsCatId="simple" csTypeId="urn:microsoft.com/office/officeart/2005/8/colors/colorful1" csCatId="colorful" phldr="1"/>
      <dgm:spPr/>
    </dgm:pt>
    <dgm:pt modelId="{F1F0E97F-C0A5-484D-A079-7AF6BC8B4A39}">
      <dgm:prSet phldrT="[Text]"/>
      <dgm:spPr>
        <a:solidFill>
          <a:schemeClr val="accent3"/>
        </a:solidFill>
      </dgm:spPr>
      <dgm:t>
        <a:bodyPr/>
        <a:lstStyle/>
        <a:p>
          <a:r>
            <a:rPr lang="en-US" dirty="0" smtClean="0"/>
            <a:t>50%</a:t>
          </a:r>
        </a:p>
        <a:p>
          <a:r>
            <a:rPr lang="en-US" dirty="0" smtClean="0"/>
            <a:t>Student Growth</a:t>
          </a:r>
          <a:endParaRPr lang="en-US" dirty="0"/>
        </a:p>
      </dgm:t>
    </dgm:pt>
    <dgm:pt modelId="{EC83BB1F-97EB-4DCB-B1CF-B53D11E550BC}" type="parTrans" cxnId="{635F9146-8BEC-4CE1-B84C-67801812CED1}">
      <dgm:prSet/>
      <dgm:spPr/>
      <dgm:t>
        <a:bodyPr/>
        <a:lstStyle/>
        <a:p>
          <a:endParaRPr lang="en-US"/>
        </a:p>
      </dgm:t>
    </dgm:pt>
    <dgm:pt modelId="{622F4200-1445-44BE-AFC5-8A74CE83B8D8}" type="sibTrans" cxnId="{635F9146-8BEC-4CE1-B84C-67801812CED1}">
      <dgm:prSet/>
      <dgm:spPr/>
      <dgm:t>
        <a:bodyPr/>
        <a:lstStyle/>
        <a:p>
          <a:endParaRPr lang="en-US"/>
        </a:p>
      </dgm:t>
    </dgm:pt>
    <dgm:pt modelId="{AB34C581-0E18-4408-8CCB-588F471FA319}">
      <dgm:prSet phldrT="[Text]"/>
      <dgm:spPr>
        <a:solidFill>
          <a:schemeClr val="accent1"/>
        </a:solidFill>
      </dgm:spPr>
      <dgm:t>
        <a:bodyPr/>
        <a:lstStyle/>
        <a:p>
          <a:r>
            <a:rPr lang="en-US" dirty="0" smtClean="0"/>
            <a:t>50%</a:t>
          </a:r>
        </a:p>
        <a:p>
          <a:r>
            <a:rPr lang="en-US" dirty="0" smtClean="0"/>
            <a:t>Educator Practice</a:t>
          </a:r>
          <a:endParaRPr lang="en-US" dirty="0"/>
        </a:p>
      </dgm:t>
    </dgm:pt>
    <dgm:pt modelId="{6FFEE8E3-C0B8-486C-ADF6-C6221593C715}" type="parTrans" cxnId="{D0937315-5E48-416F-81BC-27C65D8F0858}">
      <dgm:prSet/>
      <dgm:spPr/>
      <dgm:t>
        <a:bodyPr/>
        <a:lstStyle/>
        <a:p>
          <a:endParaRPr lang="en-US"/>
        </a:p>
      </dgm:t>
    </dgm:pt>
    <dgm:pt modelId="{789FB1F8-B06F-4135-BE9D-95433C1DFA3F}" type="sibTrans" cxnId="{D0937315-5E48-416F-81BC-27C65D8F0858}">
      <dgm:prSet/>
      <dgm:spPr/>
      <dgm:t>
        <a:bodyPr/>
        <a:lstStyle/>
        <a:p>
          <a:endParaRPr lang="en-US"/>
        </a:p>
      </dgm:t>
    </dgm:pt>
    <dgm:pt modelId="{6C64AE2C-275C-45F3-B1F6-955A519BA533}" type="pres">
      <dgm:prSet presAssocID="{92B35AD3-C9A7-44DC-9C48-BB4109560F7A}" presName="compositeShape" presStyleCnt="0">
        <dgm:presLayoutVars>
          <dgm:chMax val="7"/>
          <dgm:dir/>
          <dgm:resizeHandles val="exact"/>
        </dgm:presLayoutVars>
      </dgm:prSet>
      <dgm:spPr/>
    </dgm:pt>
    <dgm:pt modelId="{B4A01E90-D0DB-4DFB-BE76-33189E9A5DFA}" type="pres">
      <dgm:prSet presAssocID="{92B35AD3-C9A7-44DC-9C48-BB4109560F7A}" presName="wedge1" presStyleLbl="node1" presStyleIdx="0" presStyleCnt="2"/>
      <dgm:spPr/>
      <dgm:t>
        <a:bodyPr/>
        <a:lstStyle/>
        <a:p>
          <a:endParaRPr lang="en-US"/>
        </a:p>
      </dgm:t>
    </dgm:pt>
    <dgm:pt modelId="{DABEF010-0D77-44B6-A4A6-C6D379B988BA}" type="pres">
      <dgm:prSet presAssocID="{92B35AD3-C9A7-44DC-9C48-BB4109560F7A}" presName="wedge1Tx" presStyleLbl="node1" presStyleIdx="0" presStyleCnt="2">
        <dgm:presLayoutVars>
          <dgm:chMax val="0"/>
          <dgm:chPref val="0"/>
          <dgm:bulletEnabled val="1"/>
        </dgm:presLayoutVars>
      </dgm:prSet>
      <dgm:spPr/>
      <dgm:t>
        <a:bodyPr/>
        <a:lstStyle/>
        <a:p>
          <a:endParaRPr lang="en-US"/>
        </a:p>
      </dgm:t>
    </dgm:pt>
    <dgm:pt modelId="{144E4D16-3C88-4421-85C1-D7BB3B0A6326}" type="pres">
      <dgm:prSet presAssocID="{92B35AD3-C9A7-44DC-9C48-BB4109560F7A}" presName="wedge2" presStyleLbl="node1" presStyleIdx="1" presStyleCnt="2"/>
      <dgm:spPr/>
      <dgm:t>
        <a:bodyPr/>
        <a:lstStyle/>
        <a:p>
          <a:endParaRPr lang="en-US"/>
        </a:p>
      </dgm:t>
    </dgm:pt>
    <dgm:pt modelId="{FAA910E1-337A-4508-889F-FAF5128C6659}" type="pres">
      <dgm:prSet presAssocID="{92B35AD3-C9A7-44DC-9C48-BB4109560F7A}" presName="wedge2Tx" presStyleLbl="node1" presStyleIdx="1" presStyleCnt="2">
        <dgm:presLayoutVars>
          <dgm:chMax val="0"/>
          <dgm:chPref val="0"/>
          <dgm:bulletEnabled val="1"/>
        </dgm:presLayoutVars>
      </dgm:prSet>
      <dgm:spPr/>
      <dgm:t>
        <a:bodyPr/>
        <a:lstStyle/>
        <a:p>
          <a:endParaRPr lang="en-US"/>
        </a:p>
      </dgm:t>
    </dgm:pt>
  </dgm:ptLst>
  <dgm:cxnLst>
    <dgm:cxn modelId="{635F9146-8BEC-4CE1-B84C-67801812CED1}" srcId="{92B35AD3-C9A7-44DC-9C48-BB4109560F7A}" destId="{F1F0E97F-C0A5-484D-A079-7AF6BC8B4A39}" srcOrd="0" destOrd="0" parTransId="{EC83BB1F-97EB-4DCB-B1CF-B53D11E550BC}" sibTransId="{622F4200-1445-44BE-AFC5-8A74CE83B8D8}"/>
    <dgm:cxn modelId="{17155D02-9F12-462B-BB29-45451D8A6072}" type="presOf" srcId="{F1F0E97F-C0A5-484D-A079-7AF6BC8B4A39}" destId="{B4A01E90-D0DB-4DFB-BE76-33189E9A5DFA}" srcOrd="0" destOrd="0" presId="urn:microsoft.com/office/officeart/2005/8/layout/chart3"/>
    <dgm:cxn modelId="{D0937315-5E48-416F-81BC-27C65D8F0858}" srcId="{92B35AD3-C9A7-44DC-9C48-BB4109560F7A}" destId="{AB34C581-0E18-4408-8CCB-588F471FA319}" srcOrd="1" destOrd="0" parTransId="{6FFEE8E3-C0B8-486C-ADF6-C6221593C715}" sibTransId="{789FB1F8-B06F-4135-BE9D-95433C1DFA3F}"/>
    <dgm:cxn modelId="{10E93627-2A3E-4E99-B1C3-439ADB1845BD}" type="presOf" srcId="{92B35AD3-C9A7-44DC-9C48-BB4109560F7A}" destId="{6C64AE2C-275C-45F3-B1F6-955A519BA533}" srcOrd="0" destOrd="0" presId="urn:microsoft.com/office/officeart/2005/8/layout/chart3"/>
    <dgm:cxn modelId="{58D80634-3BFB-4A5B-B807-CB2887674534}" type="presOf" srcId="{AB34C581-0E18-4408-8CCB-588F471FA319}" destId="{FAA910E1-337A-4508-889F-FAF5128C6659}" srcOrd="1" destOrd="0" presId="urn:microsoft.com/office/officeart/2005/8/layout/chart3"/>
    <dgm:cxn modelId="{4013D95D-DEA5-420E-BC45-8539A2A013A8}" type="presOf" srcId="{AB34C581-0E18-4408-8CCB-588F471FA319}" destId="{144E4D16-3C88-4421-85C1-D7BB3B0A6326}" srcOrd="0" destOrd="0" presId="urn:microsoft.com/office/officeart/2005/8/layout/chart3"/>
    <dgm:cxn modelId="{9D131DD9-BD31-4E5B-951E-7D3BBE0832EB}" type="presOf" srcId="{F1F0E97F-C0A5-484D-A079-7AF6BC8B4A39}" destId="{DABEF010-0D77-44B6-A4A6-C6D379B988BA}" srcOrd="1" destOrd="0" presId="urn:microsoft.com/office/officeart/2005/8/layout/chart3"/>
    <dgm:cxn modelId="{6D277A3C-B280-4031-A5BA-559F722D90EA}" type="presParOf" srcId="{6C64AE2C-275C-45F3-B1F6-955A519BA533}" destId="{B4A01E90-D0DB-4DFB-BE76-33189E9A5DFA}" srcOrd="0" destOrd="0" presId="urn:microsoft.com/office/officeart/2005/8/layout/chart3"/>
    <dgm:cxn modelId="{1E6E02F5-275F-4D1C-966A-FD76F8596267}" type="presParOf" srcId="{6C64AE2C-275C-45F3-B1F6-955A519BA533}" destId="{DABEF010-0D77-44B6-A4A6-C6D379B988BA}" srcOrd="1" destOrd="0" presId="urn:microsoft.com/office/officeart/2005/8/layout/chart3"/>
    <dgm:cxn modelId="{467E4912-7F27-4862-93D0-E647872615FE}" type="presParOf" srcId="{6C64AE2C-275C-45F3-B1F6-955A519BA533}" destId="{144E4D16-3C88-4421-85C1-D7BB3B0A6326}" srcOrd="2" destOrd="0" presId="urn:microsoft.com/office/officeart/2005/8/layout/chart3"/>
    <dgm:cxn modelId="{4982B08B-C29D-4EA1-9BA5-04718CD23F2E}" type="presParOf" srcId="{6C64AE2C-275C-45F3-B1F6-955A519BA533}" destId="{FAA910E1-337A-4508-889F-FAF5128C6659}" srcOrd="3"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B35AD3-C9A7-44DC-9C48-BB4109560F7A}" type="doc">
      <dgm:prSet loTypeId="urn:microsoft.com/office/officeart/2005/8/layout/chart3" loCatId="cycle" qsTypeId="urn:microsoft.com/office/officeart/2005/8/quickstyle/simple1" qsCatId="simple" csTypeId="urn:microsoft.com/office/officeart/2005/8/colors/colorful1" csCatId="colorful" phldr="1"/>
      <dgm:spPr/>
    </dgm:pt>
    <dgm:pt modelId="{F1F0E97F-C0A5-484D-A079-7AF6BC8B4A39}">
      <dgm:prSet phldrT="[Text]"/>
      <dgm:spPr>
        <a:solidFill>
          <a:schemeClr val="accent3"/>
        </a:solidFill>
      </dgm:spPr>
      <dgm:t>
        <a:bodyPr/>
        <a:lstStyle/>
        <a:p>
          <a:r>
            <a:rPr lang="en-US" dirty="0" smtClean="0"/>
            <a:t>50%</a:t>
          </a:r>
        </a:p>
        <a:p>
          <a:r>
            <a:rPr lang="en-US" dirty="0" smtClean="0"/>
            <a:t>Student Growth</a:t>
          </a:r>
          <a:endParaRPr lang="en-US" dirty="0"/>
        </a:p>
      </dgm:t>
    </dgm:pt>
    <dgm:pt modelId="{EC83BB1F-97EB-4DCB-B1CF-B53D11E550BC}" type="parTrans" cxnId="{635F9146-8BEC-4CE1-B84C-67801812CED1}">
      <dgm:prSet/>
      <dgm:spPr/>
      <dgm:t>
        <a:bodyPr/>
        <a:lstStyle/>
        <a:p>
          <a:endParaRPr lang="en-US"/>
        </a:p>
      </dgm:t>
    </dgm:pt>
    <dgm:pt modelId="{622F4200-1445-44BE-AFC5-8A74CE83B8D8}" type="sibTrans" cxnId="{635F9146-8BEC-4CE1-B84C-67801812CED1}">
      <dgm:prSet/>
      <dgm:spPr/>
      <dgm:t>
        <a:bodyPr/>
        <a:lstStyle/>
        <a:p>
          <a:endParaRPr lang="en-US"/>
        </a:p>
      </dgm:t>
    </dgm:pt>
    <dgm:pt modelId="{AB34C581-0E18-4408-8CCB-588F471FA319}">
      <dgm:prSet phldrT="[Text]"/>
      <dgm:spPr>
        <a:solidFill>
          <a:schemeClr val="accent1"/>
        </a:solidFill>
      </dgm:spPr>
      <dgm:t>
        <a:bodyPr/>
        <a:lstStyle/>
        <a:p>
          <a:r>
            <a:rPr lang="en-US" dirty="0" smtClean="0"/>
            <a:t>50%</a:t>
          </a:r>
        </a:p>
        <a:p>
          <a:r>
            <a:rPr lang="en-US" dirty="0" smtClean="0"/>
            <a:t>Educator Practice</a:t>
          </a:r>
          <a:endParaRPr lang="en-US" dirty="0"/>
        </a:p>
      </dgm:t>
    </dgm:pt>
    <dgm:pt modelId="{6FFEE8E3-C0B8-486C-ADF6-C6221593C715}" type="parTrans" cxnId="{D0937315-5E48-416F-81BC-27C65D8F0858}">
      <dgm:prSet/>
      <dgm:spPr/>
      <dgm:t>
        <a:bodyPr/>
        <a:lstStyle/>
        <a:p>
          <a:endParaRPr lang="en-US"/>
        </a:p>
      </dgm:t>
    </dgm:pt>
    <dgm:pt modelId="{789FB1F8-B06F-4135-BE9D-95433C1DFA3F}" type="sibTrans" cxnId="{D0937315-5E48-416F-81BC-27C65D8F0858}">
      <dgm:prSet/>
      <dgm:spPr/>
      <dgm:t>
        <a:bodyPr/>
        <a:lstStyle/>
        <a:p>
          <a:endParaRPr lang="en-US"/>
        </a:p>
      </dgm:t>
    </dgm:pt>
    <dgm:pt modelId="{6C64AE2C-275C-45F3-B1F6-955A519BA533}" type="pres">
      <dgm:prSet presAssocID="{92B35AD3-C9A7-44DC-9C48-BB4109560F7A}" presName="compositeShape" presStyleCnt="0">
        <dgm:presLayoutVars>
          <dgm:chMax val="7"/>
          <dgm:dir/>
          <dgm:resizeHandles val="exact"/>
        </dgm:presLayoutVars>
      </dgm:prSet>
      <dgm:spPr/>
    </dgm:pt>
    <dgm:pt modelId="{B4A01E90-D0DB-4DFB-BE76-33189E9A5DFA}" type="pres">
      <dgm:prSet presAssocID="{92B35AD3-C9A7-44DC-9C48-BB4109560F7A}" presName="wedge1" presStyleLbl="node1" presStyleIdx="0" presStyleCnt="2"/>
      <dgm:spPr/>
      <dgm:t>
        <a:bodyPr/>
        <a:lstStyle/>
        <a:p>
          <a:endParaRPr lang="en-US"/>
        </a:p>
      </dgm:t>
    </dgm:pt>
    <dgm:pt modelId="{DABEF010-0D77-44B6-A4A6-C6D379B988BA}" type="pres">
      <dgm:prSet presAssocID="{92B35AD3-C9A7-44DC-9C48-BB4109560F7A}" presName="wedge1Tx" presStyleLbl="node1" presStyleIdx="0" presStyleCnt="2">
        <dgm:presLayoutVars>
          <dgm:chMax val="0"/>
          <dgm:chPref val="0"/>
          <dgm:bulletEnabled val="1"/>
        </dgm:presLayoutVars>
      </dgm:prSet>
      <dgm:spPr/>
      <dgm:t>
        <a:bodyPr/>
        <a:lstStyle/>
        <a:p>
          <a:endParaRPr lang="en-US"/>
        </a:p>
      </dgm:t>
    </dgm:pt>
    <dgm:pt modelId="{144E4D16-3C88-4421-85C1-D7BB3B0A6326}" type="pres">
      <dgm:prSet presAssocID="{92B35AD3-C9A7-44DC-9C48-BB4109560F7A}" presName="wedge2" presStyleLbl="node1" presStyleIdx="1" presStyleCnt="2"/>
      <dgm:spPr/>
      <dgm:t>
        <a:bodyPr/>
        <a:lstStyle/>
        <a:p>
          <a:endParaRPr lang="en-US"/>
        </a:p>
      </dgm:t>
    </dgm:pt>
    <dgm:pt modelId="{FAA910E1-337A-4508-889F-FAF5128C6659}" type="pres">
      <dgm:prSet presAssocID="{92B35AD3-C9A7-44DC-9C48-BB4109560F7A}" presName="wedge2Tx" presStyleLbl="node1" presStyleIdx="1" presStyleCnt="2">
        <dgm:presLayoutVars>
          <dgm:chMax val="0"/>
          <dgm:chPref val="0"/>
          <dgm:bulletEnabled val="1"/>
        </dgm:presLayoutVars>
      </dgm:prSet>
      <dgm:spPr/>
      <dgm:t>
        <a:bodyPr/>
        <a:lstStyle/>
        <a:p>
          <a:endParaRPr lang="en-US"/>
        </a:p>
      </dgm:t>
    </dgm:pt>
  </dgm:ptLst>
  <dgm:cxnLst>
    <dgm:cxn modelId="{29B1A40C-F02A-475B-80B2-C66E03985971}" type="presOf" srcId="{F1F0E97F-C0A5-484D-A079-7AF6BC8B4A39}" destId="{DABEF010-0D77-44B6-A4A6-C6D379B988BA}" srcOrd="1" destOrd="0" presId="urn:microsoft.com/office/officeart/2005/8/layout/chart3"/>
    <dgm:cxn modelId="{635F9146-8BEC-4CE1-B84C-67801812CED1}" srcId="{92B35AD3-C9A7-44DC-9C48-BB4109560F7A}" destId="{F1F0E97F-C0A5-484D-A079-7AF6BC8B4A39}" srcOrd="0" destOrd="0" parTransId="{EC83BB1F-97EB-4DCB-B1CF-B53D11E550BC}" sibTransId="{622F4200-1445-44BE-AFC5-8A74CE83B8D8}"/>
    <dgm:cxn modelId="{8D3F30CD-9BAD-40FA-9F4E-C835B33B13F4}" type="presOf" srcId="{AB34C581-0E18-4408-8CCB-588F471FA319}" destId="{144E4D16-3C88-4421-85C1-D7BB3B0A6326}" srcOrd="0" destOrd="0" presId="urn:microsoft.com/office/officeart/2005/8/layout/chart3"/>
    <dgm:cxn modelId="{CD476CE5-4EC4-41C6-A001-512832CC9D99}" type="presOf" srcId="{AB34C581-0E18-4408-8CCB-588F471FA319}" destId="{FAA910E1-337A-4508-889F-FAF5128C6659}" srcOrd="1" destOrd="0" presId="urn:microsoft.com/office/officeart/2005/8/layout/chart3"/>
    <dgm:cxn modelId="{D0937315-5E48-416F-81BC-27C65D8F0858}" srcId="{92B35AD3-C9A7-44DC-9C48-BB4109560F7A}" destId="{AB34C581-0E18-4408-8CCB-588F471FA319}" srcOrd="1" destOrd="0" parTransId="{6FFEE8E3-C0B8-486C-ADF6-C6221593C715}" sibTransId="{789FB1F8-B06F-4135-BE9D-95433C1DFA3F}"/>
    <dgm:cxn modelId="{36B915A8-219B-49E9-8FC0-5B52B96C2D44}" type="presOf" srcId="{F1F0E97F-C0A5-484D-A079-7AF6BC8B4A39}" destId="{B4A01E90-D0DB-4DFB-BE76-33189E9A5DFA}" srcOrd="0" destOrd="0" presId="urn:microsoft.com/office/officeart/2005/8/layout/chart3"/>
    <dgm:cxn modelId="{1B92992F-4E06-4127-A1B1-CDC0346A1730}" type="presOf" srcId="{92B35AD3-C9A7-44DC-9C48-BB4109560F7A}" destId="{6C64AE2C-275C-45F3-B1F6-955A519BA533}" srcOrd="0" destOrd="0" presId="urn:microsoft.com/office/officeart/2005/8/layout/chart3"/>
    <dgm:cxn modelId="{50B3C123-0889-4776-8C08-C5CCA1157786}" type="presParOf" srcId="{6C64AE2C-275C-45F3-B1F6-955A519BA533}" destId="{B4A01E90-D0DB-4DFB-BE76-33189E9A5DFA}" srcOrd="0" destOrd="0" presId="urn:microsoft.com/office/officeart/2005/8/layout/chart3"/>
    <dgm:cxn modelId="{8F08D7E7-AF73-4641-99CD-AF1C05269F38}" type="presParOf" srcId="{6C64AE2C-275C-45F3-B1F6-955A519BA533}" destId="{DABEF010-0D77-44B6-A4A6-C6D379B988BA}" srcOrd="1" destOrd="0" presId="urn:microsoft.com/office/officeart/2005/8/layout/chart3"/>
    <dgm:cxn modelId="{21315BCE-84E6-40D3-8349-5F72EDC9ECC1}" type="presParOf" srcId="{6C64AE2C-275C-45F3-B1F6-955A519BA533}" destId="{144E4D16-3C88-4421-85C1-D7BB3B0A6326}" srcOrd="2" destOrd="0" presId="urn:microsoft.com/office/officeart/2005/8/layout/chart3"/>
    <dgm:cxn modelId="{358547E4-728A-42D4-9E6D-25644F4025B1}" type="presParOf" srcId="{6C64AE2C-275C-45F3-B1F6-955A519BA533}" destId="{FAA910E1-337A-4508-889F-FAF5128C6659}" srcOrd="3"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60F471-1A58-4198-8F4D-E719B38B65E1}">
      <dsp:nvSpPr>
        <dsp:cNvPr id="0" name=""/>
        <dsp:cNvSpPr/>
      </dsp:nvSpPr>
      <dsp:spPr>
        <a:xfrm rot="16200000">
          <a:off x="-953030" y="954025"/>
          <a:ext cx="4495800" cy="2587749"/>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dirty="0" smtClean="0"/>
            <a:t>Objective</a:t>
          </a:r>
          <a:endParaRPr lang="en-US" sz="2600" kern="1200" dirty="0"/>
        </a:p>
        <a:p>
          <a:pPr marL="228600" lvl="1" indent="-228600" algn="l" defTabSz="889000">
            <a:lnSpc>
              <a:spcPct val="90000"/>
            </a:lnSpc>
            <a:spcBef>
              <a:spcPct val="0"/>
            </a:spcBef>
            <a:spcAft>
              <a:spcPct val="15000"/>
            </a:spcAft>
            <a:buChar char="••"/>
          </a:pPr>
          <a:r>
            <a:rPr lang="en-US" sz="2000" kern="1200" dirty="0" smtClean="0"/>
            <a:t>Valid and fair comparisons of school productivity, given that schools may serve very different student populations</a:t>
          </a:r>
          <a:endParaRPr lang="en-US" sz="2000" kern="1200" dirty="0"/>
        </a:p>
      </dsp:txBody>
      <dsp:txXfrm rot="16200000">
        <a:off x="-953030" y="954025"/>
        <a:ext cx="4495800" cy="2587749"/>
      </dsp:txXfrm>
    </dsp:sp>
    <dsp:sp modelId="{A90DFDD6-5640-4AAF-BAA9-CF533B00601A}">
      <dsp:nvSpPr>
        <dsp:cNvPr id="0" name=""/>
        <dsp:cNvSpPr/>
      </dsp:nvSpPr>
      <dsp:spPr>
        <a:xfrm rot="16200000">
          <a:off x="1828799" y="954025"/>
          <a:ext cx="4495800" cy="2587749"/>
        </a:xfrm>
        <a:prstGeom prst="flowChartManualOperation">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smtClean="0"/>
            <a:t>Design</a:t>
          </a:r>
          <a:endParaRPr lang="en-US" sz="2600" kern="1200"/>
        </a:p>
        <a:p>
          <a:pPr marL="228600" lvl="1" indent="-228600" algn="l" defTabSz="889000">
            <a:lnSpc>
              <a:spcPct val="90000"/>
            </a:lnSpc>
            <a:spcBef>
              <a:spcPct val="0"/>
            </a:spcBef>
            <a:spcAft>
              <a:spcPct val="15000"/>
            </a:spcAft>
            <a:buChar char="••"/>
          </a:pPr>
          <a:r>
            <a:rPr lang="en-US" sz="2000" kern="1200" dirty="0" smtClean="0"/>
            <a:t>Quasi-experimental statistical model</a:t>
          </a:r>
          <a:endParaRPr lang="en-US" sz="2000" kern="1200" dirty="0"/>
        </a:p>
        <a:p>
          <a:pPr marL="228600" lvl="1" indent="-228600" algn="l" defTabSz="889000">
            <a:lnSpc>
              <a:spcPct val="90000"/>
            </a:lnSpc>
            <a:spcBef>
              <a:spcPct val="0"/>
            </a:spcBef>
            <a:spcAft>
              <a:spcPct val="15000"/>
            </a:spcAft>
            <a:buChar char="••"/>
          </a:pPr>
          <a:r>
            <a:rPr lang="en-US" sz="2000" kern="1200" dirty="0" smtClean="0"/>
            <a:t>Controls for non-school factors </a:t>
          </a:r>
          <a:br>
            <a:rPr lang="en-US" sz="2000" kern="1200" dirty="0" smtClean="0"/>
          </a:br>
          <a:r>
            <a:rPr lang="en-US" sz="2000" kern="1200" dirty="0" smtClean="0"/>
            <a:t>(prior achievement, student and family characteristics)</a:t>
          </a:r>
          <a:endParaRPr lang="en-US" sz="2000" kern="1200" dirty="0"/>
        </a:p>
      </dsp:txBody>
      <dsp:txXfrm rot="16200000">
        <a:off x="1828799" y="954025"/>
        <a:ext cx="4495800" cy="2587749"/>
      </dsp:txXfrm>
    </dsp:sp>
    <dsp:sp modelId="{6F6993E7-A6BE-47AF-8DEC-39C0ECBB4ACB}">
      <dsp:nvSpPr>
        <dsp:cNvPr id="0" name=""/>
        <dsp:cNvSpPr/>
      </dsp:nvSpPr>
      <dsp:spPr>
        <a:xfrm rot="16200000">
          <a:off x="4610630" y="954025"/>
          <a:ext cx="4495800" cy="2587749"/>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4803" bIns="0" numCol="1" spcCol="1270" anchor="t" anchorCtr="0">
          <a:noAutofit/>
        </a:bodyPr>
        <a:lstStyle/>
        <a:p>
          <a:pPr lvl="0" algn="l" defTabSz="1155700">
            <a:lnSpc>
              <a:spcPct val="90000"/>
            </a:lnSpc>
            <a:spcBef>
              <a:spcPct val="0"/>
            </a:spcBef>
            <a:spcAft>
              <a:spcPct val="35000"/>
            </a:spcAft>
          </a:pPr>
          <a:r>
            <a:rPr lang="en-US" sz="2600" kern="1200" dirty="0" smtClean="0"/>
            <a:t>Output</a:t>
          </a:r>
          <a:endParaRPr lang="en-US" sz="2600" kern="1200" dirty="0"/>
        </a:p>
        <a:p>
          <a:pPr marL="228600" lvl="1" indent="-228600" algn="l" defTabSz="889000">
            <a:lnSpc>
              <a:spcPct val="90000"/>
            </a:lnSpc>
            <a:spcBef>
              <a:spcPct val="0"/>
            </a:spcBef>
            <a:spcAft>
              <a:spcPct val="15000"/>
            </a:spcAft>
            <a:buChar char="••"/>
          </a:pPr>
          <a:r>
            <a:rPr lang="en-US" sz="2000" kern="1200" dirty="0" smtClean="0"/>
            <a:t>Productivity estimates for contribution of educational units (schools, classrooms, teachers) to student achievement growth</a:t>
          </a:r>
          <a:endParaRPr lang="en-US" sz="2000" kern="1200" dirty="0"/>
        </a:p>
      </dsp:txBody>
      <dsp:txXfrm rot="16200000">
        <a:off x="4610630" y="954025"/>
        <a:ext cx="4495800" cy="258774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0.68519</cdr:x>
      <cdr:y>0.21875</cdr:y>
    </cdr:from>
    <cdr:to>
      <cdr:x>0.93519</cdr:x>
      <cdr:y>0.34375</cdr:y>
    </cdr:to>
    <cdr:sp macro="" textlink="">
      <cdr:nvSpPr>
        <cdr:cNvPr id="2" name="TextBox 1"/>
        <cdr:cNvSpPr txBox="1"/>
      </cdr:nvSpPr>
      <cdr:spPr>
        <a:xfrm xmlns:a="http://schemas.openxmlformats.org/drawingml/2006/main">
          <a:off x="5638800" y="1066800"/>
          <a:ext cx="2057400" cy="609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0.64815</cdr:x>
      <cdr:y>0.10938</cdr:y>
    </cdr:from>
    <cdr:to>
      <cdr:x>0.75926</cdr:x>
      <cdr:y>0.29688</cdr:y>
    </cdr:to>
    <cdr:sp macro="" textlink="">
      <cdr:nvSpPr>
        <cdr:cNvPr id="3" name="TextBox 2"/>
        <cdr:cNvSpPr txBox="1"/>
      </cdr:nvSpPr>
      <cdr:spPr>
        <a:xfrm xmlns:a="http://schemas.openxmlformats.org/drawingml/2006/main">
          <a:off x="5334000" y="533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State Assessment (VARC Value-Added)</a:t>
          </a:r>
        </a:p>
        <a:p xmlns:a="http://schemas.openxmlformats.org/drawingml/2006/main">
          <a:endParaRPr lang="en-US" sz="1100" dirty="0"/>
        </a:p>
      </cdr:txBody>
    </cdr:sp>
  </cdr:relSizeAnchor>
  <cdr:relSizeAnchor xmlns:cdr="http://schemas.openxmlformats.org/drawingml/2006/chartDrawing">
    <cdr:from>
      <cdr:x>0.82407</cdr:x>
      <cdr:y>0.42188</cdr:y>
    </cdr:from>
    <cdr:to>
      <cdr:x>0.93519</cdr:x>
      <cdr:y>0.60938</cdr:y>
    </cdr:to>
    <cdr:sp macro="" textlink="">
      <cdr:nvSpPr>
        <cdr:cNvPr id="8" name="TextBox 7"/>
        <cdr:cNvSpPr txBox="1"/>
      </cdr:nvSpPr>
      <cdr:spPr>
        <a:xfrm xmlns:a="http://schemas.openxmlformats.org/drawingml/2006/main">
          <a:off x="6781800" y="2057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0.75</cdr:x>
      <cdr:y>0.375</cdr:y>
    </cdr:from>
    <cdr:to>
      <cdr:x>0.86111</cdr:x>
      <cdr:y>0.5625</cdr:y>
    </cdr:to>
    <cdr:sp macro="" textlink="">
      <cdr:nvSpPr>
        <cdr:cNvPr id="9" name="TextBox 8"/>
        <cdr:cNvSpPr txBox="1"/>
      </cdr:nvSpPr>
      <cdr:spPr>
        <a:xfrm xmlns:a="http://schemas.openxmlformats.org/drawingml/2006/main">
          <a:off x="6172200" y="1828800"/>
          <a:ext cx="914391"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District Assessment (undefined; possibly </a:t>
          </a:r>
          <a:endParaRPr lang="en-US" sz="1800" dirty="0"/>
        </a:p>
        <a:p xmlns:a="http://schemas.openxmlformats.org/drawingml/2006/main">
          <a:r>
            <a:rPr lang="en-US" sz="1800" dirty="0" smtClean="0"/>
            <a:t>value-added based on MAP or other </a:t>
          </a:r>
        </a:p>
        <a:p xmlns:a="http://schemas.openxmlformats.org/drawingml/2006/main">
          <a:r>
            <a:rPr lang="en-US" sz="1800" dirty="0" smtClean="0"/>
            <a:t>standardized assessment data)</a:t>
          </a:r>
        </a:p>
      </cdr:txBody>
    </cdr:sp>
  </cdr:relSizeAnchor>
  <cdr:relSizeAnchor xmlns:cdr="http://schemas.openxmlformats.org/drawingml/2006/chartDrawing">
    <cdr:from>
      <cdr:x>0.69103</cdr:x>
      <cdr:y>0.85938</cdr:y>
    </cdr:from>
    <cdr:to>
      <cdr:x>0.79288</cdr:x>
      <cdr:y>1</cdr:y>
    </cdr:to>
    <cdr:sp macro="" textlink="">
      <cdr:nvSpPr>
        <cdr:cNvPr id="10" name="TextBox 9"/>
        <cdr:cNvSpPr txBox="1"/>
      </cdr:nvSpPr>
      <cdr:spPr>
        <a:xfrm xmlns:a="http://schemas.openxmlformats.org/drawingml/2006/main">
          <a:off x="5686874" y="4191024"/>
          <a:ext cx="838185" cy="68577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School-wide Reading (Elementary-Middle)</a:t>
          </a:r>
        </a:p>
        <a:p xmlns:a="http://schemas.openxmlformats.org/drawingml/2006/main">
          <a:r>
            <a:rPr lang="en-US" sz="1800" dirty="0" smtClean="0"/>
            <a:t>Graduation (High School)</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D41CE586-87CE-45A6-85EC-FB688D2C79B7}" type="datetimeFigureOut">
              <a:rPr lang="en-US"/>
              <a:pPr>
                <a:defRPr/>
              </a:pPr>
              <a:t>5/10/2012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3A0A04B-AFCA-465C-8D4E-F386BD66787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CCF8777F-77E8-4DA3-8D93-02473F976F41}" type="datetimeFigureOut">
              <a:rPr lang="en-US"/>
              <a:pPr>
                <a:defRPr/>
              </a:pPr>
              <a:t>5/10/2012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D87AE152-FD19-4E25-818D-4D8411B40DC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Districts in Wisconsin</a:t>
            </a:r>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the data for our trees, we can see what kind of external conditions our two trees experienced during the last year.</a:t>
            </a:r>
          </a:p>
          <a:p>
            <a:pPr eaLnBrk="1" hangingPunct="1">
              <a:spcBef>
                <a:spcPct val="0"/>
              </a:spcBef>
            </a:pPr>
            <a:r>
              <a:rPr lang="en-US" smtClean="0"/>
              <a:t>Oak Tree A was in a region with High rainfall while Oak Tree B experienced Low rainfall.</a:t>
            </a:r>
          </a:p>
          <a:p>
            <a:pPr eaLnBrk="1" hangingPunct="1">
              <a:spcBef>
                <a:spcPct val="0"/>
              </a:spcBef>
            </a:pPr>
            <a:r>
              <a:rPr lang="en-US" smtClean="0"/>
              <a:t>Oak Tree A had low soil richness while Oak Tree B has high soil richness.</a:t>
            </a:r>
          </a:p>
          <a:p>
            <a:pPr eaLnBrk="1" hangingPunct="1">
              <a:spcBef>
                <a:spcPct val="0"/>
              </a:spcBef>
            </a:pPr>
            <a:r>
              <a:rPr lang="en-US" smtClean="0"/>
              <a:t>Oak Tree A had high temperature while Oak Tree B had low temperature.</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807190-21B2-4AFE-82A3-FD38B855AEA4}" type="slidenum">
              <a:rPr lang="en-US" smtClean="0">
                <a:solidFill>
                  <a:srgbClr val="000000"/>
                </a:solidFill>
              </a:rPr>
              <a:pPr fontAlgn="base">
                <a:spcBef>
                  <a:spcPct val="0"/>
                </a:spcBef>
                <a:spcAft>
                  <a:spcPct val="0"/>
                </a:spcAft>
                <a:defRPr/>
              </a:pPr>
              <a:t>16</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can use this information to calculate a predicted height for each tree today if it was being cared for by an average gardener in the area.</a:t>
            </a:r>
          </a:p>
          <a:p>
            <a:pPr eaLnBrk="1" hangingPunct="1">
              <a:spcBef>
                <a:spcPct val="0"/>
              </a:spcBef>
            </a:pPr>
            <a:r>
              <a:rPr lang="en-US" smtClean="0"/>
              <a:t>We examine all oaks in the region to find an average height improvement for trees.</a:t>
            </a:r>
          </a:p>
          <a:p>
            <a:pPr eaLnBrk="1" hangingPunct="1">
              <a:spcBef>
                <a:spcPct val="0"/>
              </a:spcBef>
            </a:pPr>
            <a:r>
              <a:rPr lang="en-US" smtClean="0"/>
              <a:t>We adjust this prediction for the effect of each tree’s environmental conditions.</a:t>
            </a:r>
          </a:p>
          <a:p>
            <a:pPr eaLnBrk="1" hangingPunct="1">
              <a:spcBef>
                <a:spcPct val="0"/>
              </a:spcBef>
            </a:pPr>
            <a:r>
              <a:rPr lang="en-US" smtClean="0"/>
              <a:t>We compare the actual height of the trees to their predicted heights to determine if the gardener’s effect was above or below average.</a:t>
            </a:r>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E6441-C6ED-4E35-A98C-70B9A3A9C861}" type="slidenum">
              <a:rPr lang="en-US" smtClean="0">
                <a:solidFill>
                  <a:srgbClr val="000000"/>
                </a:solidFill>
              </a:rPr>
              <a:pPr fontAlgn="base">
                <a:spcBef>
                  <a:spcPct val="0"/>
                </a:spcBef>
                <a:spcAft>
                  <a:spcPct val="0"/>
                </a:spcAft>
                <a:defRPr/>
              </a:pPr>
              <a:t>17</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order to find the impact of rainfall, soil richness, and temperature, we will plot the growth of each individual oak in the region compared to its environmental conditions.</a:t>
            </a:r>
          </a:p>
          <a:p>
            <a:pPr eaLnBrk="1" hangingPunct="1">
              <a:spcBef>
                <a:spcPct val="0"/>
              </a:spcBef>
            </a:pPr>
            <a:r>
              <a:rPr lang="en-US" smtClean="0"/>
              <a:t>On the x-axis, we plot the relative amount of each environmental condition.  On the y-axis, we plot how much each tree grew from year 3 to year 4.</a:t>
            </a:r>
          </a:p>
          <a:p>
            <a:pPr eaLnBrk="1" hangingPunct="1">
              <a:spcBef>
                <a:spcPct val="0"/>
              </a:spcBef>
            </a:pPr>
            <a:r>
              <a:rPr lang="en-US" smtClean="0"/>
              <a:t>Each dot represents a single oak tree in the area.  By calculating an average line through the data, we can determine a trend for each environmental factor.</a:t>
            </a:r>
          </a:p>
          <a:p>
            <a:pPr eaLnBrk="1" hangingPunct="1">
              <a:spcBef>
                <a:spcPct val="0"/>
              </a:spcBef>
            </a:pPr>
            <a:r>
              <a:rPr lang="en-US" smtClean="0"/>
              <a:t>From the data we collected for our region, we find that more rainfall and higher soil richness contributed positively to growth.  Higher temperatures contributed negatively to growth.</a:t>
            </a:r>
          </a:p>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36FCA-6B4D-491D-B679-699DA7B48335}" type="slidenum">
              <a:rPr lang="en-US" smtClean="0">
                <a:solidFill>
                  <a:srgbClr val="000000"/>
                </a:solidFill>
              </a:rPr>
              <a:pPr fontAlgn="base">
                <a:spcBef>
                  <a:spcPct val="0"/>
                </a:spcBef>
                <a:spcAft>
                  <a:spcPct val="0"/>
                </a:spcAft>
                <a:defRPr/>
              </a:pPr>
              <a:t>18</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we have identified growth trends for each of these environmental factors, we need to convert them into a form usable for our predictions.</a:t>
            </a:r>
          </a:p>
          <a:p>
            <a:pPr eaLnBrk="1" hangingPunct="1">
              <a:spcBef>
                <a:spcPct val="0"/>
              </a:spcBef>
            </a:pPr>
            <a:r>
              <a:rPr lang="en-US" smtClean="0"/>
              <a:t>We can summarize our trend information by determining a numerical adjustment based on High, Medium, and Low amount of each environmental condition.</a:t>
            </a:r>
          </a:p>
          <a:p>
            <a:pPr eaLnBrk="1" hangingPunct="1">
              <a:spcBef>
                <a:spcPct val="0"/>
              </a:spcBef>
            </a:pPr>
            <a:r>
              <a:rPr lang="en-US" smtClean="0"/>
              <a:t>For example, based on our data, we found that oak trees that experienced low rainfall tended to have 5 fewer inches of growth compared to the average growth of oak trees in the region.  </a:t>
            </a:r>
          </a:p>
          <a:p>
            <a:pPr eaLnBrk="1" hangingPunct="1">
              <a:spcBef>
                <a:spcPct val="0"/>
              </a:spcBef>
            </a:pPr>
            <a:r>
              <a:rPr lang="en-US" smtClean="0"/>
              <a:t>Trees with medium rainfall tended to have 2 fewer inches of growth compared to the average.  Trees with high rainfall tended to have 3 more inches of growth compared to the average.</a:t>
            </a:r>
          </a:p>
          <a:p>
            <a:pPr eaLnBrk="1" hangingPunct="1">
              <a:spcBef>
                <a:spcPct val="0"/>
              </a:spcBef>
            </a:pPr>
            <a:r>
              <a:rPr lang="en-US" smtClean="0"/>
              <a:t>We calculate these numerical adjustments for all environmental conditions to summarize the trends from the data.</a:t>
            </a:r>
          </a:p>
          <a:p>
            <a:pPr eaLnBrk="1" hangingPunct="1">
              <a:spcBef>
                <a:spcPct val="0"/>
              </a:spcBef>
            </a:pPr>
            <a:r>
              <a:rPr lang="en-US" smtClean="0"/>
              <a:t>Now we can go back to Oak A and Oak B to adjust for their growing conditions.</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7C7647-4AD0-40B0-B606-E1961925F8C7}" type="slidenum">
              <a:rPr lang="en-US" smtClean="0">
                <a:solidFill>
                  <a:srgbClr val="000000"/>
                </a:solidFill>
              </a:rPr>
              <a:pPr fontAlgn="base">
                <a:spcBef>
                  <a:spcPct val="0"/>
                </a:spcBef>
                <a:spcAft>
                  <a:spcPct val="0"/>
                </a:spcAft>
                <a:defRPr/>
              </a:pPr>
              <a:t>19</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make our initial prediction, we use the average height improvement for all trees.</a:t>
            </a:r>
          </a:p>
          <a:p>
            <a:pPr eaLnBrk="1" hangingPunct="1">
              <a:spcBef>
                <a:spcPct val="0"/>
              </a:spcBef>
            </a:pPr>
            <a:r>
              <a:rPr lang="en-US" smtClean="0"/>
              <a:t>Based on our data, the average improvement for oak trees in the region was 20 inches during the past year.</a:t>
            </a:r>
          </a:p>
          <a:p>
            <a:pPr eaLnBrk="1" hangingPunct="1">
              <a:spcBef>
                <a:spcPct val="0"/>
              </a:spcBef>
            </a:pPr>
            <a:r>
              <a:rPr lang="en-US" smtClean="0"/>
              <a:t>We start with the trees’ height at age 3 and add 20 inches for our initial prediction.</a:t>
            </a:r>
          </a:p>
          <a:p>
            <a:pPr eaLnBrk="1" hangingPunct="1">
              <a:spcBef>
                <a:spcPct val="0"/>
              </a:spcBef>
            </a:pPr>
            <a:r>
              <a:rPr lang="en-US" smtClean="0"/>
              <a:t>Next, we will refine our prediction based on the growing conditions for each tree. When we are done, we will have an “apples to apples” comparison of the gardeners’ effect.</a:t>
            </a:r>
          </a:p>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25E3FE-4CC6-4AB5-AF76-3D551C11B2EB}" type="slidenum">
              <a:rPr lang="en-US" smtClean="0">
                <a:solidFill>
                  <a:srgbClr val="000000"/>
                </a:solidFill>
              </a:rPr>
              <a:pPr fontAlgn="base">
                <a:spcBef>
                  <a:spcPct val="0"/>
                </a:spcBef>
                <a:spcAft>
                  <a:spcPct val="0"/>
                </a:spcAft>
                <a:defRPr/>
              </a:pPr>
              <a:t>20</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Based on data for all oak trees in the region, we found that high rainfall resulted in 3 inches of extra growth on average.</a:t>
            </a:r>
          </a:p>
          <a:p>
            <a:pPr eaLnBrk="1" hangingPunct="1">
              <a:spcBef>
                <a:spcPct val="0"/>
              </a:spcBef>
            </a:pPr>
            <a:r>
              <a:rPr lang="en-US" smtClean="0"/>
              <a:t>For having high rainfall, Oak A’s prediction is adjusted by +3 to compensate.</a:t>
            </a:r>
          </a:p>
          <a:p>
            <a:pPr eaLnBrk="1" hangingPunct="1">
              <a:spcBef>
                <a:spcPct val="0"/>
              </a:spcBef>
            </a:pPr>
            <a:r>
              <a:rPr lang="en-US" smtClean="0"/>
              <a:t>Similarly, for having low rainfall, Oak B’s prediction is adjusted by -5 to compensate.</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C8C69-418C-40FB-AB8C-2CF3517915F1}" type="slidenum">
              <a:rPr lang="en-US" smtClean="0">
                <a:solidFill>
                  <a:srgbClr val="000000"/>
                </a:solidFill>
              </a:rPr>
              <a:pPr fontAlgn="base">
                <a:spcBef>
                  <a:spcPct val="0"/>
                </a:spcBef>
                <a:spcAft>
                  <a:spcPct val="0"/>
                </a:spcAft>
                <a:defRPr/>
              </a:pPr>
              <a:t>21</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continue this process for our other environmental factors.</a:t>
            </a:r>
          </a:p>
          <a:p>
            <a:pPr eaLnBrk="1" hangingPunct="1">
              <a:spcBef>
                <a:spcPct val="0"/>
              </a:spcBef>
            </a:pPr>
            <a:r>
              <a:rPr lang="en-US" smtClean="0"/>
              <a:t>For having poor soil, Oak A’s prediction is adjusted by -3.</a:t>
            </a:r>
          </a:p>
          <a:p>
            <a:pPr eaLnBrk="1" hangingPunct="1">
              <a:spcBef>
                <a:spcPct val="0"/>
              </a:spcBef>
            </a:pPr>
            <a:r>
              <a:rPr lang="en-US" smtClean="0"/>
              <a:t>For having rich soil, Oak B’s prediction is adjusted by +2.</a:t>
            </a:r>
          </a:p>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A255E2-4926-4FD6-9CEF-3F64EC784DA3}"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 having high temperature, Oak A’s prediction is adjusted by -8.</a:t>
            </a:r>
          </a:p>
          <a:p>
            <a:pPr eaLnBrk="1" hangingPunct="1">
              <a:spcBef>
                <a:spcPct val="0"/>
              </a:spcBef>
            </a:pPr>
            <a:r>
              <a:rPr lang="en-US" smtClean="0"/>
              <a:t>For having low temperature, Oak B’s prediction is adjusted by +5.</a:t>
            </a:r>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204E4-3BC2-4B57-9BF1-27DE11A6ACD9}" type="slidenum">
              <a:rPr lang="en-US" smtClean="0">
                <a:solidFill>
                  <a:srgbClr val="000000"/>
                </a:solidFill>
              </a:rPr>
              <a:pPr fontAlgn="base">
                <a:spcBef>
                  <a:spcPct val="0"/>
                </a:spcBef>
                <a:spcAft>
                  <a:spcPct val="0"/>
                </a:spcAft>
                <a:defRPr/>
              </a:pPr>
              <a:t>23</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Now that we have refined our predictions based on the effect of environmental conditions, our gardeners are on a level playing field.</a:t>
            </a:r>
          </a:p>
          <a:p>
            <a:pPr eaLnBrk="1" hangingPunct="1">
              <a:spcBef>
                <a:spcPct val="0"/>
              </a:spcBef>
            </a:pPr>
            <a:r>
              <a:rPr lang="en-US" smtClean="0"/>
              <a:t>The predicted height for trees in Oak A’s conditions is 59 inches.</a:t>
            </a:r>
          </a:p>
          <a:p>
            <a:pPr eaLnBrk="1" hangingPunct="1">
              <a:spcBef>
                <a:spcPct val="0"/>
              </a:spcBef>
            </a:pPr>
            <a:r>
              <a:rPr lang="en-US" smtClean="0"/>
              <a:t>The predicted height for trees in Oak B’s conditions is 74 inches.</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B9691-DA05-4724-A0E0-0599CFEC8FCF}" type="slidenum">
              <a:rPr lang="en-US" smtClean="0">
                <a:solidFill>
                  <a:srgbClr val="000000"/>
                </a:solidFill>
              </a:rPr>
              <a:pPr fontAlgn="base">
                <a:spcBef>
                  <a:spcPct val="0"/>
                </a:spcBef>
                <a:spcAft>
                  <a:spcPct val="0"/>
                </a:spcAft>
                <a:defRPr/>
              </a:pPr>
              <a:t>24</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Finally, we compare the actual height of the trees to our predictions.</a:t>
            </a:r>
          </a:p>
          <a:p>
            <a:pPr eaLnBrk="1" hangingPunct="1">
              <a:spcBef>
                <a:spcPct val="0"/>
              </a:spcBef>
            </a:pPr>
            <a:r>
              <a:rPr lang="en-US" smtClean="0"/>
              <a:t>Oak A’s actual height of 61 inches is 2 inches more than we predicted. We attribute this above-average result to the effect of Gardener A.</a:t>
            </a:r>
          </a:p>
          <a:p>
            <a:pPr eaLnBrk="1" hangingPunct="1">
              <a:spcBef>
                <a:spcPct val="0"/>
              </a:spcBef>
            </a:pPr>
            <a:r>
              <a:rPr lang="en-US" smtClean="0"/>
              <a:t>Oak B’s actual height of 72 inches is 2 inches less than we predicted. We attribute this below-average result to the effect of Gardener B.</a:t>
            </a:r>
          </a:p>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F75F76-7D82-4E02-915F-D06287679FD1}" type="slidenum">
              <a:rPr lang="en-US" smtClean="0">
                <a:solidFill>
                  <a:srgbClr val="000000"/>
                </a:solidFill>
              </a:rPr>
              <a:pPr fontAlgn="base">
                <a:spcBef>
                  <a:spcPct val="0"/>
                </a:spcBef>
                <a:spcAft>
                  <a:spcPct val="0"/>
                </a:spcAft>
                <a:defRPr/>
              </a:pPr>
              <a:t>25</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Using this method, Gardener A is the superior gardener.</a:t>
            </a:r>
          </a:p>
          <a:p>
            <a:pPr eaLnBrk="1" hangingPunct="1">
              <a:spcBef>
                <a:spcPct val="0"/>
              </a:spcBef>
            </a:pPr>
            <a:r>
              <a:rPr lang="en-US" smtClean="0"/>
              <a:t>By accounting for last year’s height and environmental conditions of the trees during this year, we have found the “value” each gardener “added” to the growth of the tree.</a:t>
            </a:r>
          </a:p>
          <a:p>
            <a:pPr eaLnBrk="1" hangingPunct="1">
              <a:spcBef>
                <a:spcPct val="0"/>
              </a:spcBef>
            </a:pPr>
            <a:r>
              <a:rPr lang="en-US" smtClean="0"/>
              <a:t>This is analogous to a value added measure.</a:t>
            </a:r>
          </a:p>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0A44FD-D42D-404D-8A45-E4A4C22AB562}" type="slidenum">
              <a:rPr lang="en-US" smtClean="0">
                <a:solidFill>
                  <a:srgbClr val="000000"/>
                </a:solidFill>
              </a:rPr>
              <a:pPr fontAlgn="base">
                <a:spcBef>
                  <a:spcPct val="0"/>
                </a:spcBef>
                <a:spcAft>
                  <a:spcPct val="0"/>
                </a:spcAft>
                <a:defRPr/>
              </a:pPr>
              <a:t>26</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This analogy was purposefully kept out of the education context.  How does this analogy relate to value added estimates in the education context?</a:t>
            </a:r>
          </a:p>
          <a:p>
            <a:pPr eaLnBrk="1" fontAlgn="auto" hangingPunct="1">
              <a:spcBef>
                <a:spcPts val="0"/>
              </a:spcBef>
              <a:spcAft>
                <a:spcPts val="0"/>
              </a:spcAft>
              <a:defRPr/>
            </a:pPr>
            <a:r>
              <a:rPr lang="en-US" dirty="0" smtClean="0"/>
              <a:t>What are we evaluating?  In the oak tree analogy, we evaluated gardeners.  In the education context, we are evaluating districts, schools, grades, classrooms, programs, and interventions.</a:t>
            </a:r>
          </a:p>
          <a:p>
            <a:pPr eaLnBrk="1" fontAlgn="auto" hangingPunct="1">
              <a:spcBef>
                <a:spcPts val="0"/>
              </a:spcBef>
              <a:spcAft>
                <a:spcPts val="0"/>
              </a:spcAft>
              <a:defRPr/>
            </a:pPr>
            <a:r>
              <a:rPr lang="en-US" dirty="0" smtClean="0"/>
              <a:t>What are we using to measure success?  In the oak tree analogy, we measure relative height improvement in inches.  In the education context, we measure relative improvement on standardized test scores.</a:t>
            </a:r>
          </a:p>
          <a:p>
            <a:pPr eaLnBrk="1" fontAlgn="auto" hangingPunct="1">
              <a:spcBef>
                <a:spcPts val="0"/>
              </a:spcBef>
              <a:spcAft>
                <a:spcPts val="0"/>
              </a:spcAft>
              <a:defRPr/>
            </a:pPr>
            <a:r>
              <a:rPr lang="en-US" dirty="0" smtClean="0"/>
              <a:t>What about our sample?  In the oak tree analogy, we only used a single oak tree per gardener.  In the education context, we use groups of students.</a:t>
            </a:r>
          </a:p>
          <a:p>
            <a:pPr eaLnBrk="1" fontAlgn="auto" hangingPunct="1">
              <a:spcBef>
                <a:spcPts val="0"/>
              </a:spcBef>
              <a:spcAft>
                <a:spcPts val="0"/>
              </a:spcAft>
              <a:defRPr/>
            </a:pPr>
            <a:r>
              <a:rPr lang="en-US" dirty="0" smtClean="0"/>
              <a:t>What do we control for?  In the oak tree analogy, we accounted for the tree’s prior  height and analyzed data for rainfall, soil richness, and temperature.  We were then able to incorporate their influence in our prediction.  We call this “controlling” for these factors. In the education context, we control for prior performance.  This tends to be the most significant predictor of student performance.  Based on what other data is available, we also control for other factors beyond the district, school, or classroom’s influence, such as:</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AE5044-DD37-44C3-A1B6-166E0342D7C7}" type="slidenum">
              <a:rPr lang="en-US" smtClean="0">
                <a:solidFill>
                  <a:srgbClr val="000000"/>
                </a:solidFill>
              </a:rPr>
              <a:pPr fontAlgn="base">
                <a:spcBef>
                  <a:spcPct val="0"/>
                </a:spcBef>
                <a:spcAft>
                  <a:spcPct val="0"/>
                </a:spcAft>
                <a:defRPr/>
              </a:pPr>
              <a:t>27</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7AE3114-F50E-4F9F-98E3-35A1ACEC0A81}" type="slidenum">
              <a:rPr lang="en-US" smtClean="0"/>
              <a:pPr>
                <a:defRPr/>
              </a:pPr>
              <a:t>31</a:t>
            </a:fld>
            <a:endParaRPr lang="en-US" smtClean="0"/>
          </a:p>
        </p:txBody>
      </p:sp>
      <p:sp>
        <p:nvSpPr>
          <p:cNvPr id="2" name="Date Placeholder 1"/>
          <p:cNvSpPr>
            <a:spLocks noGrp="1"/>
          </p:cNvSpPr>
          <p:nvPr>
            <p:ph type="dt" idx="10"/>
          </p:nvPr>
        </p:nvSpPr>
        <p:spPr/>
        <p:txBody>
          <a:bodyPr/>
          <a:lstStyle/>
          <a:p>
            <a:r>
              <a:rPr lang="en-US" smtClean="0"/>
              <a:t>4/7/2011</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1171575" y="696913"/>
            <a:ext cx="4643438" cy="34813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940" tIns="46470" rIns="92940" bIns="46470" numCol="1" anchor="t" anchorCtr="0" compatLnSpc="1">
            <a:prstTxWarp prst="textNoShape">
              <a:avLst/>
            </a:prstTxWarp>
          </a:bodyPr>
          <a:lstStyle/>
          <a:p>
            <a:r>
              <a:rPr lang="en-US" smtClean="0"/>
              <a:t>Reference Notes: </a:t>
            </a:r>
          </a:p>
          <a:p>
            <a:r>
              <a:rPr lang="en-US" smtClean="0"/>
              <a:t> </a:t>
            </a:r>
          </a:p>
          <a:p>
            <a:r>
              <a:rPr lang="en-US" smtClean="0"/>
              <a:t>Small then large group discussions</a:t>
            </a:r>
          </a:p>
          <a:p>
            <a:endParaRPr lang="en-US" smtClean="0"/>
          </a:p>
        </p:txBody>
      </p:sp>
      <p:sp>
        <p:nvSpPr>
          <p:cNvPr id="2" name="Date Placeholder 1"/>
          <p:cNvSpPr>
            <a:spLocks noGrp="1"/>
          </p:cNvSpPr>
          <p:nvPr>
            <p:ph type="dt" idx="10"/>
          </p:nvPr>
        </p:nvSpPr>
        <p:spPr/>
        <p:txBody>
          <a:bodyPr/>
          <a:lstStyle/>
          <a:p>
            <a:r>
              <a:rPr lang="en-US" smtClean="0"/>
              <a:t>4/7/2011</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Value-added is a growth metric that tries to isolate the contribution of a school or grade to student performance.</a:t>
            </a:r>
          </a:p>
          <a:p>
            <a:pPr eaLnBrk="1" hangingPunct="1"/>
            <a:endParaRPr lang="en-US" smtClean="0"/>
          </a:p>
          <a:p>
            <a:pPr eaLnBrk="1" hangingPunct="1"/>
            <a:r>
              <a:rPr lang="en-US" smtClean="0"/>
              <a:t>Holding a number of factors constant (e.g., Free/Reduced Lunch Status, ELL, Prior Achievement, Gender, Race), what impact did a school or grade have on student learning?</a:t>
            </a:r>
          </a:p>
          <a:p>
            <a:pPr eaLnBrk="1" hangingPunct="1"/>
            <a:endParaRPr lang="en-US" smtClean="0"/>
          </a:p>
          <a:p>
            <a:pPr eaLnBrk="1" hangingPunct="1"/>
            <a:r>
              <a:rPr lang="en-US" smtClean="0"/>
              <a:t>For the first time, using value-added we can compare schools on the same playing field that we would not have been able to compare before. For example, a high-poverty school to a lower poverty school. An urban to a rural, for example. </a:t>
            </a:r>
          </a:p>
        </p:txBody>
      </p:sp>
      <p:sp>
        <p:nvSpPr>
          <p:cNvPr id="2" name="Date Placeholder 1"/>
          <p:cNvSpPr>
            <a:spLocks noGrp="1"/>
          </p:cNvSpPr>
          <p:nvPr>
            <p:ph type="dt" idx="10"/>
          </p:nvPr>
        </p:nvSpPr>
        <p:spPr/>
        <p:txBody>
          <a:bodyPr/>
          <a:lstStyle/>
          <a:p>
            <a:r>
              <a:rPr lang="en-US" smtClean="0"/>
              <a:t>4/7/2011</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Controlling for Demographic factors allows us to compare “apples to apples” instead of “apples to oranges.” By isolating the schools impact apart from demographic makeup of its student population, it is possible to accurately compare schools that would appear to be very different.</a:t>
            </a:r>
          </a:p>
          <a:p>
            <a:pPr eaLnBrk="1" hangingPunct="1"/>
            <a:endParaRPr lang="en-US" smtClean="0"/>
          </a:p>
          <a:p>
            <a:pPr eaLnBrk="1" hangingPunct="1"/>
            <a:endParaRPr lang="en-US" smtClean="0"/>
          </a:p>
          <a:p>
            <a:pPr eaLnBrk="1" hangingPunct="1"/>
            <a:r>
              <a:rPr lang="en-US" smtClean="0"/>
              <a:t>Examples of things that are controlled for in a value-added model include:</a:t>
            </a:r>
          </a:p>
          <a:p>
            <a:pPr eaLnBrk="1" hangingPunct="1"/>
            <a:r>
              <a:rPr lang="en-US" smtClean="0"/>
              <a:t>Free/Reduced Lunch Status</a:t>
            </a:r>
          </a:p>
          <a:p>
            <a:pPr eaLnBrk="1" hangingPunct="1"/>
            <a:r>
              <a:rPr lang="en-US" smtClean="0"/>
              <a:t>ELL</a:t>
            </a:r>
          </a:p>
          <a:p>
            <a:pPr eaLnBrk="1" hangingPunct="1"/>
            <a:r>
              <a:rPr lang="en-US" smtClean="0"/>
              <a:t>Prior Achievement</a:t>
            </a:r>
          </a:p>
          <a:p>
            <a:pPr eaLnBrk="1" hangingPunct="1"/>
            <a:r>
              <a:rPr lang="en-US" smtClean="0"/>
              <a:t>Gender</a:t>
            </a:r>
          </a:p>
          <a:p>
            <a:pPr eaLnBrk="1" hangingPunct="1"/>
            <a:r>
              <a:rPr lang="en-US" smtClean="0"/>
              <a:t>Race</a:t>
            </a:r>
          </a:p>
          <a:p>
            <a:pPr eaLnBrk="1" hangingPunct="1"/>
            <a:r>
              <a:rPr lang="en-US" smtClean="0"/>
              <a:t>Disability</a:t>
            </a:r>
          </a:p>
          <a:p>
            <a:pPr eaLnBrk="1" hangingPunct="1"/>
            <a:endParaRPr lang="en-US" smtClean="0"/>
          </a:p>
        </p:txBody>
      </p:sp>
      <p:sp>
        <p:nvSpPr>
          <p:cNvPr id="2" name="Date Placeholder 1"/>
          <p:cNvSpPr>
            <a:spLocks noGrp="1"/>
          </p:cNvSpPr>
          <p:nvPr>
            <p:ph type="dt" idx="10"/>
          </p:nvPr>
        </p:nvSpPr>
        <p:spPr/>
        <p:txBody>
          <a:bodyPr/>
          <a:lstStyle/>
          <a:p>
            <a:r>
              <a:rPr lang="en-US" smtClean="0"/>
              <a:t>4/7/2011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CFEBA8-D217-432F-8F7B-3AAC8692E6B9}" type="slidenum">
              <a:rPr lang="en-US" smtClean="0"/>
              <a:pPr/>
              <a:t>41</a:t>
            </a:fld>
            <a:endParaRPr lang="en-US"/>
          </a:p>
        </p:txBody>
      </p:sp>
      <p:sp>
        <p:nvSpPr>
          <p:cNvPr id="5" name="Date Placeholder 4"/>
          <p:cNvSpPr>
            <a:spLocks noGrp="1"/>
          </p:cNvSpPr>
          <p:nvPr>
            <p:ph type="dt" idx="11"/>
          </p:nvPr>
        </p:nvSpPr>
        <p:spPr/>
        <p:txBody>
          <a:bodyPr/>
          <a:lstStyle/>
          <a:p>
            <a:r>
              <a:rPr lang="en-US" smtClean="0"/>
              <a:t>4/7/2011</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52</a:t>
            </a:fld>
            <a:endParaRPr lang="en-US"/>
          </a:p>
        </p:txBody>
      </p:sp>
    </p:spTree>
    <p:extLst>
      <p:ext uri="{BB962C8B-B14F-4D97-AF65-F5344CB8AC3E}">
        <p14:creationId xmlns:p14="http://schemas.microsoft.com/office/powerpoint/2010/main" xmlns="" val="943046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53</a:t>
            </a:fld>
            <a:endParaRPr lang="en-US"/>
          </a:p>
        </p:txBody>
      </p:sp>
    </p:spTree>
    <p:extLst>
      <p:ext uri="{BB962C8B-B14F-4D97-AF65-F5344CB8AC3E}">
        <p14:creationId xmlns:p14="http://schemas.microsoft.com/office/powerpoint/2010/main" xmlns="" val="1974347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7AE152-FD19-4E25-818D-4D8411B40DCC}" type="slidenum">
              <a:rPr lang="en-US" smtClean="0"/>
              <a:pPr>
                <a:defRPr/>
              </a:pPr>
              <a:t>57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ea typeface="ＭＳ Ｐゴシック" pitchFamily="-123" charset="-128"/>
                <a:cs typeface="ＭＳ Ｐゴシック" pitchFamily="-123" charset="-128"/>
              </a:rPr>
              <a:t>A value-added model (VAM) is a quasi-experimental statistical model that yields estimates of the contribution of schools, classrooms, teachers, or other educational units to student achievement, controlling for non-school sources of student achievement growth, including prior student achievement and student and family characteristics.</a:t>
            </a:r>
          </a:p>
          <a:p>
            <a:pPr>
              <a:defRPr/>
            </a:pPr>
            <a:r>
              <a:rPr lang="en-US" dirty="0" smtClean="0">
                <a:ea typeface="ＭＳ Ｐゴシック" pitchFamily="-123" charset="-128"/>
                <a:cs typeface="ＭＳ Ｐゴシック" pitchFamily="-123" charset="-128"/>
              </a:rPr>
              <a:t>A VAM produces estimates of productivity under the counterfactual assumption that all schools serve the same group of students. This facilitates apples-to-apples school comparisons rather than apples-to-oranges comparisons.</a:t>
            </a:r>
          </a:p>
          <a:p>
            <a:pPr>
              <a:defRPr/>
            </a:pPr>
            <a:r>
              <a:rPr lang="en-US" dirty="0" smtClean="0">
                <a:ea typeface="ＭＳ Ｐゴシック" pitchFamily="-123" charset="-128"/>
                <a:cs typeface="ＭＳ Ｐゴシック" pitchFamily="-123" charset="-128"/>
              </a:rPr>
              <a:t>The objective is to facilitate valid and fair comparisons of productivity with respect to student outcomes, given that schools may serve very different student populations.</a:t>
            </a:r>
          </a:p>
          <a:p>
            <a:endParaRPr lang="en-US" dirty="0"/>
          </a:p>
        </p:txBody>
      </p:sp>
      <p:sp>
        <p:nvSpPr>
          <p:cNvPr id="4" name="Slide Number Placeholder 3"/>
          <p:cNvSpPr>
            <a:spLocks noGrp="1"/>
          </p:cNvSpPr>
          <p:nvPr>
            <p:ph type="sldNum" sz="quarter" idx="10"/>
          </p:nvPr>
        </p:nvSpPr>
        <p:spPr/>
        <p:txBody>
          <a:bodyPr/>
          <a:lstStyle/>
          <a:p>
            <a:pPr>
              <a:defRPr/>
            </a:pPr>
            <a:fld id="{40BAAEE4-D4F6-40C2-A928-7C8B4A3F402C}" type="slidenum">
              <a:rPr lang="en-US" smtClean="0"/>
              <a:pPr>
                <a:defRPr/>
              </a:pPr>
              <a:t>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6EEFBCE-DC68-4BDD-A61D-93092069D55B}" type="slidenum">
              <a:rPr lang="en-US" smtClean="0"/>
              <a:pPr/>
              <a:t>60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SLOs only (neither state nor </a:t>
            </a:r>
            <a:r>
              <a:rPr lang="en-US" b="1" u="sng" dirty="0" err="1" smtClean="0"/>
              <a:t>districtwide</a:t>
            </a:r>
            <a:r>
              <a:rPr lang="en-US" b="1" u="sng" dirty="0" smtClean="0"/>
              <a:t> assessments, for example -a music teacher): </a:t>
            </a:r>
            <a:endParaRPr lang="en-US" dirty="0" smtClean="0"/>
          </a:p>
          <a:p>
            <a:r>
              <a:rPr lang="en-US" dirty="0" smtClean="0"/>
              <a:t>PK–8: 90% SLOs, 5% </a:t>
            </a:r>
            <a:r>
              <a:rPr lang="en-US" dirty="0" err="1" smtClean="0"/>
              <a:t>schoolwide</a:t>
            </a:r>
            <a:r>
              <a:rPr lang="en-US" dirty="0" smtClean="0"/>
              <a:t> reading and 5% district choice</a:t>
            </a:r>
          </a:p>
          <a:p>
            <a:r>
              <a:rPr lang="en-US" dirty="0" smtClean="0"/>
              <a:t>9–12: 90% SLOs, 5% graduation rate, and 5% district choice</a:t>
            </a:r>
          </a:p>
        </p:txBody>
      </p:sp>
      <p:sp>
        <p:nvSpPr>
          <p:cNvPr id="4" name="Slide Number Placeholder 3"/>
          <p:cNvSpPr>
            <a:spLocks noGrp="1"/>
          </p:cNvSpPr>
          <p:nvPr>
            <p:ph type="sldNum" sz="quarter" idx="10"/>
          </p:nvPr>
        </p:nvSpPr>
        <p:spPr/>
        <p:txBody>
          <a:bodyPr/>
          <a:lstStyle/>
          <a:p>
            <a:fld id="{043568B0-F8C1-4008-9E58-8EBDEFC31E82}" type="slidenum">
              <a:rPr lang="en-US" smtClean="0"/>
              <a:pPr/>
              <a:t>61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PK–8: 90% SLOs, 5% </a:t>
            </a:r>
            <a:r>
              <a:rPr lang="en-US" dirty="0" err="1" smtClean="0"/>
              <a:t>schoolwide</a:t>
            </a:r>
            <a:r>
              <a:rPr lang="en-US" dirty="0" smtClean="0"/>
              <a:t> reading and 5% district choice</a:t>
            </a:r>
          </a:p>
          <a:p>
            <a:r>
              <a:rPr lang="en-US" dirty="0" smtClean="0"/>
              <a:t>9–12: 90% SLOs, 5% graduation rate, and 5% district choice</a:t>
            </a:r>
          </a:p>
        </p:txBody>
      </p:sp>
      <p:sp>
        <p:nvSpPr>
          <p:cNvPr id="4" name="Slide Number Placeholder 3"/>
          <p:cNvSpPr>
            <a:spLocks noGrp="1"/>
          </p:cNvSpPr>
          <p:nvPr>
            <p:ph type="sldNum" sz="quarter" idx="10"/>
          </p:nvPr>
        </p:nvSpPr>
        <p:spPr/>
        <p:txBody>
          <a:bodyPr/>
          <a:lstStyle/>
          <a:p>
            <a:fld id="{043568B0-F8C1-4008-9E58-8EBDEFC31E82}" type="slidenum">
              <a:rPr lang="en-US" smtClean="0"/>
              <a:pPr/>
              <a:t>62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Oak Tree Analogy was created to introduce the concept of value added calculations.  It is not in the education context in an attempt to keep this overview of the theory of value added separate from details specific to its use in education.</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CC9BC-EEDA-4D17-8487-1DCBD4C84D4A}" type="slidenum">
              <a:rPr lang="en-US" smtClean="0">
                <a:solidFill>
                  <a:srgbClr val="000000"/>
                </a:solidFill>
              </a:rPr>
              <a:pPr fontAlgn="base">
                <a:spcBef>
                  <a:spcPct val="0"/>
                </a:spcBef>
                <a:spcAft>
                  <a:spcPct val="0"/>
                </a:spcAft>
                <a:defRPr/>
              </a:pPr>
              <a:t>9</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this analogy, we will be explaining the concept of value added by evaluating the performance of two gardeners.</a:t>
            </a:r>
          </a:p>
          <a:p>
            <a:pPr eaLnBrk="1" hangingPunct="1">
              <a:spcBef>
                <a:spcPct val="0"/>
              </a:spcBef>
            </a:pPr>
            <a:r>
              <a:rPr lang="en-US" smtClean="0"/>
              <a:t>For the past year, these gardeners have been tending to their oak trees trying to maximize the height of the trees.  Each gardener used a variety of strategies to help their own tree grow.  We want to evaluate which of these two gardeners was more successful with their strategies.</a:t>
            </a: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7A63D0-EEC1-4D5E-9647-7A19884A4734}" type="slidenum">
              <a:rPr lang="en-US" smtClean="0">
                <a:solidFill>
                  <a:srgbClr val="000000"/>
                </a:solidFill>
              </a:rPr>
              <a:pPr fontAlgn="base">
                <a:spcBef>
                  <a:spcPct val="0"/>
                </a:spcBef>
                <a:spcAft>
                  <a:spcPct val="0"/>
                </a:spcAft>
                <a:defRPr/>
              </a:pPr>
              <a:t>10</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measure the performance of the gardeners, we will measure the height of the trees today, 1 year after they began tending to the trees.</a:t>
            </a:r>
          </a:p>
          <a:p>
            <a:pPr eaLnBrk="1" hangingPunct="1">
              <a:spcBef>
                <a:spcPct val="0"/>
              </a:spcBef>
            </a:pPr>
            <a:r>
              <a:rPr lang="en-US" smtClean="0"/>
              <a:t>With a height of 61 inches for Oak Tree A and 72 inches for Oak Tree B, we find Gardener B to be the better gardener.</a:t>
            </a:r>
          </a:p>
          <a:p>
            <a:pPr eaLnBrk="1" hangingPunct="1">
              <a:spcBef>
                <a:spcPct val="0"/>
              </a:spcBef>
            </a:pPr>
            <a:r>
              <a:rPr lang="en-US" smtClean="0"/>
              <a:t>This method is analogous to using an achievement Model to evaluate performance.</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9D91A5-8E56-4644-8F08-C251CD8B0E80}" type="slidenum">
              <a:rPr lang="en-US" smtClean="0">
                <a:solidFill>
                  <a:srgbClr val="000000"/>
                </a:solidFill>
              </a:rPr>
              <a:pPr fontAlgn="base">
                <a:spcBef>
                  <a:spcPct val="0"/>
                </a:spcBef>
                <a:spcAft>
                  <a:spcPct val="0"/>
                </a:spcAft>
                <a:defRPr/>
              </a:pPr>
              <a:t>11</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…but this achievement result does not tell the whole story.</a:t>
            </a:r>
          </a:p>
          <a:p>
            <a:pPr eaLnBrk="1" hangingPunct="1">
              <a:spcBef>
                <a:spcPct val="0"/>
              </a:spcBef>
            </a:pPr>
            <a:r>
              <a:rPr lang="en-US" smtClean="0"/>
              <a:t>These gardeners did not start with acorns.  The trees are 4 years old at this point in time.</a:t>
            </a:r>
          </a:p>
          <a:p>
            <a:pPr eaLnBrk="1" hangingPunct="1">
              <a:spcBef>
                <a:spcPct val="0"/>
              </a:spcBef>
            </a:pPr>
            <a:r>
              <a:rPr lang="en-US" smtClean="0"/>
              <a:t>We need to find the starting height for each tree in order to more fairly evaluate each gardener’s performance during the past year.</a:t>
            </a:r>
          </a:p>
          <a:p>
            <a:pPr eaLnBrk="1" hangingPunct="1">
              <a:spcBef>
                <a:spcPct val="0"/>
              </a:spcBef>
            </a:pPr>
            <a:r>
              <a:rPr lang="en-US" smtClean="0"/>
              <a:t>Looking back at our yearly record, we can see that the trees were much shorter last year.</a:t>
            </a:r>
          </a:p>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75217E-7F13-4030-9F0F-FCB5E32DFA37}" type="slidenum">
              <a:rPr lang="en-US" smtClean="0">
                <a:solidFill>
                  <a:srgbClr val="000000"/>
                </a:solidFill>
              </a:rPr>
              <a:pPr fontAlgn="base">
                <a:spcBef>
                  <a:spcPct val="0"/>
                </a:spcBef>
                <a:spcAft>
                  <a:spcPct val="0"/>
                </a:spcAft>
                <a:defRPr/>
              </a:pPr>
              <a:t>13</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can compare the height of the trees one year ago to the height today.</a:t>
            </a:r>
          </a:p>
          <a:p>
            <a:pPr eaLnBrk="1" hangingPunct="1">
              <a:spcBef>
                <a:spcPct val="0"/>
              </a:spcBef>
            </a:pPr>
            <a:r>
              <a:rPr lang="en-US" smtClean="0"/>
              <a:t>By finding the difference between these heights, we can determine how many inches the trees grew during the year of gardener’s care.</a:t>
            </a:r>
          </a:p>
          <a:p>
            <a:pPr eaLnBrk="1" hangingPunct="1">
              <a:spcBef>
                <a:spcPct val="0"/>
              </a:spcBef>
            </a:pPr>
            <a:r>
              <a:rPr lang="en-US" smtClean="0"/>
              <a:t>By using this method, Gardener A’s tree grew 14 inches while Gardener B’s tree grew 20 inches.  Oak B had more growth this year, so Gardener B is the better gardener.</a:t>
            </a:r>
          </a:p>
          <a:p>
            <a:pPr eaLnBrk="1" hangingPunct="1">
              <a:spcBef>
                <a:spcPct val="0"/>
              </a:spcBef>
            </a:pPr>
            <a:r>
              <a:rPr lang="en-US" smtClean="0"/>
              <a:t>This is analogous to using a Simple Growth Model, also called Gain.</a:t>
            </a:r>
          </a:p>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6B1970-1116-4287-81FD-E2416AC61428}" type="slidenum">
              <a:rPr lang="en-US" smtClean="0">
                <a:solidFill>
                  <a:srgbClr val="000000"/>
                </a:solidFill>
              </a:rPr>
              <a:pPr fontAlgn="base">
                <a:spcBef>
                  <a:spcPct val="0"/>
                </a:spcBef>
                <a:spcAft>
                  <a:spcPct val="0"/>
                </a:spcAft>
                <a:defRPr/>
              </a:pPr>
              <a:t>14</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But this Simple Growth result does not tell the whole story either.</a:t>
            </a:r>
          </a:p>
          <a:p>
            <a:pPr eaLnBrk="1" hangingPunct="1">
              <a:spcBef>
                <a:spcPct val="0"/>
              </a:spcBef>
            </a:pPr>
            <a:r>
              <a:rPr lang="en-US" smtClean="0"/>
              <a:t>Although we know how many inches the trees grew during this year, we do not yet know how much of this growth was due to the strategies used by the gardeners themselves.</a:t>
            </a:r>
          </a:p>
          <a:p>
            <a:pPr eaLnBrk="1" hangingPunct="1">
              <a:spcBef>
                <a:spcPct val="0"/>
              </a:spcBef>
            </a:pPr>
            <a:r>
              <a:rPr lang="en-US" smtClean="0"/>
              <a:t>This is an “apples to oranges” comparison.</a:t>
            </a:r>
          </a:p>
          <a:p>
            <a:pPr eaLnBrk="1" hangingPunct="1">
              <a:spcBef>
                <a:spcPct val="0"/>
              </a:spcBef>
            </a:pPr>
            <a:r>
              <a:rPr lang="en-US" smtClean="0"/>
              <a:t>If we really want to fairly evaluate the gardeners, we need to take into account other factors that influenced the growth of the trees.</a:t>
            </a:r>
          </a:p>
          <a:p>
            <a:pPr eaLnBrk="1" hangingPunct="1">
              <a:spcBef>
                <a:spcPct val="0"/>
              </a:spcBef>
            </a:pPr>
            <a:r>
              <a:rPr lang="en-US" smtClean="0"/>
              <a:t>For our oak tree example, three environmental factors we will examine are: Rainfall, Soil Richness, and Temperature.</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49208-4F6D-4646-A3ED-3E774BD7EF6E}" type="slidenum">
              <a:rPr lang="en-US" smtClean="0">
                <a:solidFill>
                  <a:srgbClr val="000000"/>
                </a:solidFill>
              </a:rPr>
              <a:pPr fontAlgn="base">
                <a:spcBef>
                  <a:spcPct val="0"/>
                </a:spcBef>
                <a:spcAft>
                  <a:spcPct val="0"/>
                </a:spcAft>
                <a:defRPr/>
              </a:pPr>
              <a:t>15</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7BCDBFA5-CCAC-4669-AFA3-E15F1751DBA7}" type="datetimeFigureOut">
              <a:rPr lang="en-US" smtClean="0"/>
              <a:pPr>
                <a:defRPr/>
              </a:pPr>
              <a:t>5/10/2012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FA7AF06-95F3-4D85-B043-FEF213C5CDD3}"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F8FC4BD-172C-484A-BB5D-DC2469A4DA9D}" type="datetimeFigureOut">
              <a:rPr lang="en-US" smtClean="0"/>
              <a:pPr>
                <a:defRPr/>
              </a:pPr>
              <a:t>5/10/2012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36C6D1-BB7E-426A-B452-BD771946582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6D0D620D-C6B1-476C-B1B3-C09679BC85DB}" type="datetimeFigureOut">
              <a:rPr lang="en-US" smtClean="0"/>
              <a:pPr>
                <a:defRPr/>
              </a:pPr>
              <a:t>5/10/2012</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BE8CE61-61F8-4FCA-8E1B-FD0ABD54E460}"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mc="http://schemas.openxmlformats.org/markup-compatibility/2006" xmlns:mv="urn:schemas-microsoft-com:mac:vml" xmlns:p14="http://schemas.microsoft.com/office/powerpoint/2010/main" xmlns="" val="1665699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8C8BFA9B-A4DF-44BA-B6F0-822534536E46}" type="datetimeFigureOut">
              <a:rPr lang="en-US" smtClean="0"/>
              <a:pPr>
                <a:defRPr/>
              </a:pPr>
              <a:t>5/10/2012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5334B7FA-A4F8-4930-82AF-9C0D42526A9C}"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C7AB31F2-7154-4A98-99CA-0155BF374DE6}" type="datetimeFigureOut">
              <a:rPr lang="en-US" smtClean="0"/>
              <a:pPr>
                <a:defRPr/>
              </a:pPr>
              <a:t>5/10/2012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41370F85-AC45-4021-9F51-3F18EA4C12E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75E8C174-0260-4DD5-A951-5B31DFFE085F}" type="datetimeFigureOut">
              <a:rPr lang="en-US" smtClean="0"/>
              <a:pPr>
                <a:defRPr/>
              </a:pPr>
              <a:t>5/10/2012</a:t>
            </a:fld>
            <a:endParaRPr lang="en-US"/>
          </a:p>
        </p:txBody>
      </p:sp>
      <p:sp>
        <p:nvSpPr>
          <p:cNvPr id="10" name="Slide Number Placeholder 9"/>
          <p:cNvSpPr>
            <a:spLocks noGrp="1"/>
          </p:cNvSpPr>
          <p:nvPr>
            <p:ph type="sldNum" sz="quarter" idx="16"/>
          </p:nvPr>
        </p:nvSpPr>
        <p:spPr/>
        <p:txBody>
          <a:bodyPr rtlCol="0"/>
          <a:lstStyle/>
          <a:p>
            <a:pPr>
              <a:defRPr/>
            </a:pPr>
            <a:fld id="{EEC346C3-8484-4236-A99B-BC801EB2899F}"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050349B3-A170-44CF-9F0A-50FA20F219BC}" type="datetimeFigureOut">
              <a:rPr lang="en-US" smtClean="0"/>
              <a:pPr>
                <a:defRPr/>
              </a:pPr>
              <a:t>5/10/2012</a:t>
            </a:fld>
            <a:endParaRPr lang="en-US"/>
          </a:p>
        </p:txBody>
      </p:sp>
      <p:sp>
        <p:nvSpPr>
          <p:cNvPr id="12" name="Slide Number Placeholder 11"/>
          <p:cNvSpPr>
            <a:spLocks noGrp="1"/>
          </p:cNvSpPr>
          <p:nvPr>
            <p:ph type="sldNum" sz="quarter" idx="16"/>
          </p:nvPr>
        </p:nvSpPr>
        <p:spPr/>
        <p:txBody>
          <a:bodyPr rtlCol="0"/>
          <a:lstStyle/>
          <a:p>
            <a:pPr>
              <a:defRPr/>
            </a:pPr>
            <a:fld id="{652E648C-B3B9-42C8-8667-62430E81F8D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662F162-A88B-439E-B3C7-3D6599C51D4B}" type="datetimeFigureOut">
              <a:rPr lang="en-US" smtClean="0"/>
              <a:pPr>
                <a:defRPr/>
              </a:pPr>
              <a:t>5/10/2012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B56918B5-AC55-447C-90E2-69090C2F804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635DFD8-2316-4A76-AF8E-2AA2B95F93E3}" type="datetimeFigureOut">
              <a:rPr lang="en-US" smtClean="0"/>
              <a:pPr>
                <a:defRPr/>
              </a:pPr>
              <a:t>5/10/2012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0A7ED0B-B232-4A6D-A7EF-C0EA775F079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84CEEC1-2F26-4A42-9BD0-6EB1DEED3AEC}" type="datetimeFigureOut">
              <a:rPr lang="en-US" smtClean="0"/>
              <a:pPr>
                <a:defRPr/>
              </a:pPr>
              <a:t>5/10/2012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5A84D15B-1D80-4BCF-964B-909125101F53}"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D7FC80B4-042D-4B9F-8EAA-A3C09A5EBB3A}" type="datetimeFigureOut">
              <a:rPr lang="en-US" smtClean="0"/>
              <a:pPr>
                <a:defRPr/>
              </a:pPr>
              <a:t>5/10/2012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FBCAA318-A7EB-4A82-85AA-A319ABBB1E89}"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94F5C2FB-9CBD-4BA5-881E-54ACC9E40B47}" type="datetimeFigureOut">
              <a:rPr lang="en-US" smtClean="0"/>
              <a:pPr>
                <a:defRPr/>
              </a:pPr>
              <a:t>5/10/2012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DC75BE85-7CFC-45EB-ABBB-E81025A228F3}" type="slidenum">
              <a:rPr lang="en-US" smtClean="0"/>
              <a:pPr>
                <a:defRPr/>
              </a:pPr>
              <a:t>‹#›</a:t>
            </a:fld>
            <a:endParaRPr lang="en-US"/>
          </a:p>
        </p:txBody>
      </p:sp>
      <p:pic>
        <p:nvPicPr>
          <p:cNvPr id="10" name="Picture 6" descr="VARC.png"/>
          <p:cNvPicPr>
            <a:picLocks noChangeAspect="1"/>
          </p:cNvPicPr>
          <p:nvPr/>
        </p:nvPicPr>
        <p:blipFill>
          <a:blip r:embed="rId14" cstate="print"/>
          <a:srcRect/>
          <a:stretch>
            <a:fillRect/>
          </a:stretch>
        </p:blipFill>
        <p:spPr bwMode="auto">
          <a:xfrm>
            <a:off x="0" y="6396038"/>
            <a:ext cx="1447800" cy="461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notesSlide" Target="../notesSlides/notesSlide10.xml"/><Relationship Id="rId7" Type="http://schemas.openxmlformats.org/officeDocument/2006/relationships/image" Target="../media/image15.png"/><Relationship Id="rId12"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2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tags" Target="../tags/tag13.xml"/><Relationship Id="rId21" Type="http://schemas.openxmlformats.org/officeDocument/2006/relationships/image" Target="../media/image31.png"/><Relationship Id="rId7" Type="http://schemas.openxmlformats.org/officeDocument/2006/relationships/tags" Target="../tags/tag17.xml"/><Relationship Id="rId12" Type="http://schemas.openxmlformats.org/officeDocument/2006/relationships/notesSlide" Target="../notesSlides/notesSlide22.xml"/><Relationship Id="rId17" Type="http://schemas.openxmlformats.org/officeDocument/2006/relationships/image" Target="../media/image27.png"/><Relationship Id="rId2" Type="http://schemas.openxmlformats.org/officeDocument/2006/relationships/tags" Target="../tags/tag1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5.png"/><Relationship Id="rId10" Type="http://schemas.openxmlformats.org/officeDocument/2006/relationships/tags" Target="../tags/tag20.xml"/><Relationship Id="rId19" Type="http://schemas.openxmlformats.org/officeDocument/2006/relationships/image" Target="../media/image29.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29.xml"/><Relationship Id="rId16" Type="http://schemas.openxmlformats.org/officeDocument/2006/relationships/diagramColors" Target="../diagrams/colors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6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Wisconsin Statewide </a:t>
            </a:r>
            <a:br>
              <a:rPr lang="en-US" dirty="0" smtClean="0"/>
            </a:br>
            <a:r>
              <a:rPr lang="en-US" dirty="0" smtClean="0"/>
              <a:t>Value-Added Training</a:t>
            </a:r>
            <a:br>
              <a:rPr lang="en-US" dirty="0" smtClean="0"/>
            </a:br>
            <a:r>
              <a:rPr lang="en-US" dirty="0" smtClean="0"/>
              <a:t>CESA TRAINING #1</a:t>
            </a:r>
            <a:endParaRPr lang="en-US" dirty="0"/>
          </a:p>
        </p:txBody>
      </p:sp>
      <p:sp>
        <p:nvSpPr>
          <p:cNvPr id="3" name="Subtitle 2"/>
          <p:cNvSpPr>
            <a:spLocks noGrp="1"/>
          </p:cNvSpPr>
          <p:nvPr>
            <p:ph type="subTitle" idx="1"/>
          </p:nvPr>
        </p:nvSpPr>
        <p:spPr/>
        <p:txBody>
          <a:bodyPr>
            <a:normAutofit/>
          </a:bodyPr>
          <a:lstStyle/>
          <a:p>
            <a:r>
              <a:rPr lang="en-US" dirty="0" smtClean="0"/>
              <a:t>April 12,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Landscape"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9"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1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4" name="Gar A"/>
          <p:cNvGrpSpPr>
            <a:grpSpLocks/>
          </p:cNvGrpSpPr>
          <p:nvPr/>
        </p:nvGrpSpPr>
        <p:grpSpPr bwMode="auto">
          <a:xfrm>
            <a:off x="0" y="2551113"/>
            <a:ext cx="1403350" cy="1779587"/>
            <a:chOff x="0" y="2550340"/>
            <a:chExt cx="1403013" cy="1780221"/>
          </a:xfrm>
        </p:grpSpPr>
        <p:pic>
          <p:nvPicPr>
            <p:cNvPr id="20494"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0495"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0492"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0493"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sp>
        <p:nvSpPr>
          <p:cNvPr id="24" name="Title 23"/>
          <p:cNvSpPr>
            <a:spLocks noGrp="1"/>
          </p:cNvSpPr>
          <p:nvPr>
            <p:ph type="title"/>
          </p:nvPr>
        </p:nvSpPr>
        <p:spPr/>
        <p:txBody>
          <a:bodyPr>
            <a:normAutofit fontScale="90000"/>
          </a:bodyPr>
          <a:lstStyle/>
          <a:p>
            <a:r>
              <a:rPr lang="en-US" dirty="0" smtClean="0"/>
              <a:t>Explaining Value-Added by Evaluating Gardener Performance</a:t>
            </a:r>
            <a:endParaRPr lang="en-US" dirty="0"/>
          </a:p>
        </p:txBody>
      </p:sp>
      <p:sp>
        <p:nvSpPr>
          <p:cNvPr id="25" name="Content Placeholder 24"/>
          <p:cNvSpPr>
            <a:spLocks noGrp="1"/>
          </p:cNvSpPr>
          <p:nvPr>
            <p:ph sz="quarter" idx="1"/>
          </p:nvPr>
        </p:nvSpPr>
        <p:spPr>
          <a:xfrm>
            <a:off x="612648" y="1600200"/>
            <a:ext cx="8153400" cy="813391"/>
          </a:xfrm>
        </p:spPr>
        <p:txBody>
          <a:bodyPr>
            <a:normAutofit/>
          </a:bodyPr>
          <a:lstStyle/>
          <a:p>
            <a:r>
              <a:rPr lang="en-US" sz="2000" dirty="0" smtClean="0"/>
              <a:t>For the past year, these gardeners have been tending to their oak trees trying to maximize the height of the trees.</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Attainment"/>
          <p:cNvSpPr txBox="1">
            <a:spLocks noChangeArrowheads="1"/>
          </p:cNvSpPr>
          <p:nvPr/>
        </p:nvSpPr>
        <p:spPr bwMode="auto">
          <a:xfrm>
            <a:off x="1562100" y="2016652"/>
            <a:ext cx="599440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method is analogous to using an </a:t>
            </a:r>
            <a:r>
              <a:rPr lang="en-US" sz="2000" b="1" dirty="0">
                <a:solidFill>
                  <a:srgbClr val="DD3B3C"/>
                </a:solidFill>
                <a:latin typeface="+mn-lt"/>
                <a:cs typeface="Arial" charset="0"/>
              </a:rPr>
              <a:t>Achievement Model</a:t>
            </a:r>
            <a:r>
              <a:rPr lang="en-US" dirty="0">
                <a:solidFill>
                  <a:prstClr val="black"/>
                </a:solidFill>
                <a:latin typeface="+mn-lt"/>
                <a:cs typeface="Arial" charset="0"/>
              </a:rPr>
              <a:t>.</a:t>
            </a:r>
          </a:p>
        </p:txBody>
      </p:sp>
      <p:pic>
        <p:nvPicPr>
          <p:cNvPr id="2151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151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1518"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1519"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1516"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1517"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4" name="61 in"/>
          <p:cNvGrpSpPr/>
          <p:nvPr/>
        </p:nvGrpSpPr>
        <p:grpSpPr>
          <a:xfrm>
            <a:off x="3879668" y="2978331"/>
            <a:ext cx="771365" cy="2771502"/>
            <a:chOff x="3879668" y="2978331"/>
            <a:chExt cx="771365" cy="2771502"/>
          </a:xfrm>
          <a:noFill/>
        </p:grpSpPr>
        <p:sp>
          <p:nvSpPr>
            <p:cNvPr id="20" name="Right Bracket 19"/>
            <p:cNvSpPr/>
            <p:nvPr/>
          </p:nvSpPr>
          <p:spPr>
            <a:xfrm>
              <a:off x="4168503" y="3406140"/>
              <a:ext cx="136797" cy="2343693"/>
            </a:xfrm>
            <a:prstGeom prst="rightBracket">
              <a:avLst/>
            </a:prstGeom>
            <a:grp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 name="TextBox 21"/>
            <p:cNvSpPr txBox="1"/>
            <p:nvPr/>
          </p:nvSpPr>
          <p:spPr>
            <a:xfrm>
              <a:off x="3879668" y="2978331"/>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61 in.</a:t>
              </a:r>
            </a:p>
          </p:txBody>
        </p:sp>
      </p:grpSp>
      <p:grpSp>
        <p:nvGrpSpPr>
          <p:cNvPr id="5" name="72 in"/>
          <p:cNvGrpSpPr/>
          <p:nvPr/>
        </p:nvGrpSpPr>
        <p:grpSpPr>
          <a:xfrm>
            <a:off x="7010399" y="2542902"/>
            <a:ext cx="771365" cy="3222171"/>
            <a:chOff x="7010399" y="2542902"/>
            <a:chExt cx="771365" cy="3222171"/>
          </a:xfrm>
          <a:noFill/>
        </p:grpSpPr>
        <p:sp>
          <p:nvSpPr>
            <p:cNvPr id="21" name="Right Bracket 20"/>
            <p:cNvSpPr/>
            <p:nvPr/>
          </p:nvSpPr>
          <p:spPr>
            <a:xfrm>
              <a:off x="7307943" y="2948940"/>
              <a:ext cx="136797" cy="2816133"/>
            </a:xfrm>
            <a:prstGeom prst="rightBracket">
              <a:avLst/>
            </a:prstGeom>
            <a:noFill/>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srgbClr val="DD3B3C"/>
                </a:solidFill>
              </a:endParaRPr>
            </a:p>
          </p:txBody>
        </p:sp>
        <p:sp>
          <p:nvSpPr>
            <p:cNvPr id="23" name="TextBox 22"/>
            <p:cNvSpPr txBox="1"/>
            <p:nvPr/>
          </p:nvSpPr>
          <p:spPr>
            <a:xfrm>
              <a:off x="7010399" y="2542902"/>
              <a:ext cx="771365" cy="400110"/>
            </a:xfrm>
            <a:prstGeom prst="rect">
              <a:avLst/>
            </a:prstGeom>
            <a:grpFill/>
          </p:spPr>
          <p:txBody>
            <a:bodyPr wrap="none">
              <a:spAutoFit/>
            </a:bodyPr>
            <a:lstStyle/>
            <a:p>
              <a:pPr fontAlgn="auto">
                <a:spcBef>
                  <a:spcPts val="0"/>
                </a:spcBef>
                <a:spcAft>
                  <a:spcPts val="0"/>
                </a:spcAft>
                <a:defRPr/>
              </a:pPr>
              <a:r>
                <a:rPr lang="en-US" sz="2000" b="1" dirty="0">
                  <a:solidFill>
                    <a:prstClr val="black"/>
                  </a:solidFill>
                  <a:latin typeface="+mn-lt"/>
                  <a:cs typeface="+mn-cs"/>
                </a:rPr>
                <a:t>72 in.</a:t>
              </a:r>
            </a:p>
          </p:txBody>
        </p:sp>
      </p:grpSp>
      <p:sp>
        <p:nvSpPr>
          <p:cNvPr id="24" name="Title 23"/>
          <p:cNvSpPr>
            <a:spLocks noGrp="1"/>
          </p:cNvSpPr>
          <p:nvPr>
            <p:ph type="title"/>
          </p:nvPr>
        </p:nvSpPr>
        <p:spPr/>
        <p:txBody>
          <a:bodyPr>
            <a:noAutofit/>
          </a:bodyPr>
          <a:lstStyle/>
          <a:p>
            <a:r>
              <a:rPr lang="en-US" sz="3200" dirty="0" smtClean="0"/>
              <a:t>Method 1: Measure the Height of the Trees Today (One Year After the Gardeners Began)</a:t>
            </a:r>
            <a:endParaRPr lang="en-US" sz="3200" dirty="0"/>
          </a:p>
        </p:txBody>
      </p:sp>
      <p:sp>
        <p:nvSpPr>
          <p:cNvPr id="26" name="Content Placeholder 25"/>
          <p:cNvSpPr>
            <a:spLocks noGrp="1"/>
          </p:cNvSpPr>
          <p:nvPr>
            <p:ph sz="quarter" idx="1"/>
          </p:nvPr>
        </p:nvSpPr>
        <p:spPr>
          <a:xfrm>
            <a:off x="612648" y="1600200"/>
            <a:ext cx="8153400" cy="446649"/>
          </a:xfrm>
        </p:spPr>
        <p:txBody>
          <a:bodyPr>
            <a:normAutofit/>
          </a:bodyPr>
          <a:lstStyle/>
          <a:p>
            <a:r>
              <a:rPr lang="en-US" sz="2000" dirty="0" smtClean="0"/>
              <a:t>Using this method, Gardener B is the more effective gardener.</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fade">
                                      <p:cBhvr>
                                        <p:cTn id="10"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Reflect</a:t>
            </a:r>
            <a:endParaRPr lang="en-US" dirty="0"/>
          </a:p>
        </p:txBody>
      </p:sp>
      <p:sp>
        <p:nvSpPr>
          <p:cNvPr id="3" name="Content Placeholder 2"/>
          <p:cNvSpPr>
            <a:spLocks noGrp="1"/>
          </p:cNvSpPr>
          <p:nvPr>
            <p:ph sz="quarter" idx="1"/>
          </p:nvPr>
        </p:nvSpPr>
        <p:spPr/>
        <p:txBody>
          <a:bodyPr/>
          <a:lstStyle/>
          <a:p>
            <a:r>
              <a:rPr lang="en-US" dirty="0" smtClean="0"/>
              <a:t>How is this similar to how schools have been judged in Wisconsin?</a:t>
            </a:r>
          </a:p>
          <a:p>
            <a:r>
              <a:rPr lang="en-US" dirty="0" smtClean="0"/>
              <a:t>What information is missing from our gardener evaluation?</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2533"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2534"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61 in"/>
          <p:cNvGrpSpPr>
            <a:grpSpLocks/>
          </p:cNvGrpSpPr>
          <p:nvPr/>
        </p:nvGrpSpPr>
        <p:grpSpPr bwMode="auto">
          <a:xfrm>
            <a:off x="3879850" y="2978150"/>
            <a:ext cx="771525" cy="2771775"/>
            <a:chOff x="3879668" y="2978331"/>
            <a:chExt cx="771365" cy="2771502"/>
          </a:xfrm>
        </p:grpSpPr>
        <p:sp>
          <p:nvSpPr>
            <p:cNvPr id="18" name="Right Bracket 17"/>
            <p:cNvSpPr/>
            <p:nvPr/>
          </p:nvSpPr>
          <p:spPr>
            <a:xfrm>
              <a:off x="4168533" y="3406914"/>
              <a:ext cx="136497" cy="2342919"/>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558" name="TextBox 18"/>
            <p:cNvSpPr txBox="1">
              <a:spLocks noChangeArrowheads="1"/>
            </p:cNvSpPr>
            <p:nvPr/>
          </p:nvSpPr>
          <p:spPr bwMode="auto">
            <a:xfrm>
              <a:off x="3879668" y="29783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21" name="Right Bracket 20"/>
            <p:cNvSpPr/>
            <p:nvPr/>
          </p:nvSpPr>
          <p:spPr>
            <a:xfrm>
              <a:off x="7307200" y="2949245"/>
              <a:ext cx="138083" cy="2815828"/>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556" name="TextBox 21"/>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grpSp>
        <p:nvGrpSpPr>
          <p:cNvPr id="4" name="Gar A"/>
          <p:cNvGrpSpPr>
            <a:grpSpLocks/>
          </p:cNvGrpSpPr>
          <p:nvPr/>
        </p:nvGrpSpPr>
        <p:grpSpPr bwMode="auto">
          <a:xfrm>
            <a:off x="0" y="2551113"/>
            <a:ext cx="1403350" cy="1779587"/>
            <a:chOff x="0" y="2550340"/>
            <a:chExt cx="1403013" cy="1780221"/>
          </a:xfrm>
        </p:grpSpPr>
        <p:pic>
          <p:nvPicPr>
            <p:cNvPr id="22553"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2554"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2551"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2552"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9" name="Oak A Small" descr="Young Tree A.png"/>
          <p:cNvPicPr>
            <a:picLocks noChangeAspect="1"/>
          </p:cNvPicPr>
          <p:nvPr/>
        </p:nvPicPr>
        <p:blipFill>
          <a:blip r:embed="rId8" cstate="print"/>
          <a:srcRect/>
          <a:stretch>
            <a:fillRect/>
          </a:stretch>
        </p:blipFill>
        <p:spPr bwMode="auto">
          <a:xfrm>
            <a:off x="1722438" y="3906838"/>
            <a:ext cx="965200" cy="1876425"/>
          </a:xfrm>
          <a:prstGeom prst="rect">
            <a:avLst/>
          </a:prstGeom>
          <a:noFill/>
          <a:ln w="9525">
            <a:noFill/>
            <a:miter lim="800000"/>
            <a:headEnd/>
            <a:tailEnd/>
          </a:ln>
        </p:spPr>
      </p:pic>
      <p:pic>
        <p:nvPicPr>
          <p:cNvPr id="30" name="Oak B Small" descr="Young Tree B.png"/>
          <p:cNvPicPr>
            <a:picLocks noChangeAspect="1"/>
          </p:cNvPicPr>
          <p:nvPr/>
        </p:nvPicPr>
        <p:blipFill>
          <a:blip r:embed="rId9" cstate="print"/>
          <a:srcRect/>
          <a:stretch>
            <a:fillRect/>
          </a:stretch>
        </p:blipFill>
        <p:spPr bwMode="auto">
          <a:xfrm>
            <a:off x="4770438" y="3727450"/>
            <a:ext cx="1000125" cy="2044700"/>
          </a:xfrm>
          <a:prstGeom prst="rect">
            <a:avLst/>
          </a:prstGeom>
          <a:noFill/>
          <a:ln w="9525">
            <a:noFill/>
            <a:miter lim="800000"/>
            <a:headEnd/>
            <a:tailEnd/>
          </a:ln>
        </p:spPr>
      </p:pic>
      <p:sp>
        <p:nvSpPr>
          <p:cNvPr id="22541" name="Oak A Today"/>
          <p:cNvSpPr txBox="1">
            <a:spLocks noChangeArrowheads="1"/>
          </p:cNvSpPr>
          <p:nvPr/>
        </p:nvSpPr>
        <p:spPr bwMode="auto">
          <a:xfrm>
            <a:off x="31496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4</a:t>
            </a:r>
          </a:p>
          <a:p>
            <a:pPr algn="ctr"/>
            <a:r>
              <a:rPr lang="en-US">
                <a:solidFill>
                  <a:srgbClr val="000000"/>
                </a:solidFill>
              </a:rPr>
              <a:t>(Today)</a:t>
            </a:r>
          </a:p>
        </p:txBody>
      </p:sp>
      <p:sp>
        <p:nvSpPr>
          <p:cNvPr id="22542" name="Oak B Today"/>
          <p:cNvSpPr txBox="1">
            <a:spLocks noChangeArrowheads="1"/>
          </p:cNvSpPr>
          <p:nvPr/>
        </p:nvSpPr>
        <p:spPr bwMode="auto">
          <a:xfrm>
            <a:off x="62484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4</a:t>
            </a:r>
          </a:p>
          <a:p>
            <a:pPr algn="ctr"/>
            <a:r>
              <a:rPr lang="en-US">
                <a:solidFill>
                  <a:srgbClr val="000000"/>
                </a:solidFill>
              </a:rPr>
              <a:t>(Today)</a:t>
            </a:r>
          </a:p>
        </p:txBody>
      </p:sp>
      <p:sp>
        <p:nvSpPr>
          <p:cNvPr id="33"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3</a:t>
            </a:r>
          </a:p>
          <a:p>
            <a:pPr algn="ctr"/>
            <a:r>
              <a:rPr lang="en-US">
                <a:solidFill>
                  <a:srgbClr val="000000"/>
                </a:solidFill>
              </a:rPr>
              <a:t>(1 year ago)</a:t>
            </a:r>
          </a:p>
        </p:txBody>
      </p:sp>
      <p:sp>
        <p:nvSpPr>
          <p:cNvPr id="34" name="Oak B 1 Year"/>
          <p:cNvSpPr txBox="1">
            <a:spLocks noChangeArrowheads="1"/>
          </p:cNvSpPr>
          <p:nvPr/>
        </p:nvSpPr>
        <p:spPr bwMode="auto">
          <a:xfrm>
            <a:off x="45894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3</a:t>
            </a:r>
          </a:p>
          <a:p>
            <a:pPr algn="ctr"/>
            <a:r>
              <a:rPr lang="en-US">
                <a:solidFill>
                  <a:srgbClr val="000000"/>
                </a:solidFill>
              </a:rPr>
              <a:t>(1 year ago)</a:t>
            </a:r>
          </a:p>
        </p:txBody>
      </p:sp>
      <p:grpSp>
        <p:nvGrpSpPr>
          <p:cNvPr id="6" name="47 in."/>
          <p:cNvGrpSpPr>
            <a:grpSpLocks/>
          </p:cNvGrpSpPr>
          <p:nvPr/>
        </p:nvGrpSpPr>
        <p:grpSpPr bwMode="auto">
          <a:xfrm>
            <a:off x="2317750" y="3422650"/>
            <a:ext cx="771525" cy="2327275"/>
            <a:chOff x="3879668" y="3422831"/>
            <a:chExt cx="771365" cy="2327002"/>
          </a:xfrm>
        </p:grpSpPr>
        <p:sp>
          <p:nvSpPr>
            <p:cNvPr id="36" name="Right Bracket 35"/>
            <p:cNvSpPr/>
            <p:nvPr/>
          </p:nvSpPr>
          <p:spPr>
            <a:xfrm>
              <a:off x="4168533" y="3854580"/>
              <a:ext cx="155543" cy="189525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solidFill>
                  <a:prstClr val="black"/>
                </a:solidFill>
              </a:endParaRPr>
            </a:p>
          </p:txBody>
        </p:sp>
        <p:sp>
          <p:nvSpPr>
            <p:cNvPr id="22550" name="TextBox 36"/>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39" name="Right Bracket 38"/>
            <p:cNvSpPr/>
            <p:nvPr/>
          </p:nvSpPr>
          <p:spPr>
            <a:xfrm>
              <a:off x="7307200" y="3708110"/>
              <a:ext cx="138083" cy="205696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2548" name="TextBox 39"/>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2" name="Title 31"/>
          <p:cNvSpPr>
            <a:spLocks noGrp="1"/>
          </p:cNvSpPr>
          <p:nvPr>
            <p:ph type="title"/>
          </p:nvPr>
        </p:nvSpPr>
        <p:spPr/>
        <p:txBody>
          <a:bodyPr>
            <a:normAutofit fontScale="90000"/>
          </a:bodyPr>
          <a:lstStyle/>
          <a:p>
            <a:r>
              <a:rPr lang="en-US" dirty="0" smtClean="0"/>
              <a:t>This Achievement Result is not the Whole Story</a:t>
            </a:r>
            <a:endParaRPr lang="en-US" dirty="0"/>
          </a:p>
        </p:txBody>
      </p:sp>
      <p:sp>
        <p:nvSpPr>
          <p:cNvPr id="35" name="Content Placeholder 34"/>
          <p:cNvSpPr>
            <a:spLocks noGrp="1"/>
          </p:cNvSpPr>
          <p:nvPr>
            <p:ph sz="quarter" idx="1"/>
          </p:nvPr>
        </p:nvSpPr>
        <p:spPr>
          <a:xfrm>
            <a:off x="612648" y="1600200"/>
            <a:ext cx="8153400" cy="833511"/>
          </a:xfrm>
        </p:spPr>
        <p:txBody>
          <a:bodyPr>
            <a:normAutofit/>
          </a:bodyPr>
          <a:lstStyle/>
          <a:p>
            <a:r>
              <a:rPr lang="en-US" sz="2000" dirty="0" smtClean="0"/>
              <a:t>We need to find the starting height for each tree in order to more fairly evaluate each gardener’s performance during the past year. </a:t>
            </a:r>
            <a:endParaRPr lang="en-US" sz="20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Analogous"/>
          <p:cNvSpPr txBox="1">
            <a:spLocks noChangeArrowheads="1"/>
          </p:cNvSpPr>
          <p:nvPr/>
        </p:nvSpPr>
        <p:spPr bwMode="auto">
          <a:xfrm>
            <a:off x="1438275" y="2041872"/>
            <a:ext cx="6267450" cy="400050"/>
          </a:xfrm>
          <a:prstGeom prst="rect">
            <a:avLst/>
          </a:prstGeom>
          <a:solidFill>
            <a:schemeClr val="bg1">
              <a:lumMod val="85000"/>
            </a:schemeClr>
          </a:solidFill>
          <a:ln w="9525">
            <a:noFill/>
            <a:miter lim="800000"/>
            <a:headEnd/>
            <a:tailEnd/>
          </a:ln>
        </p:spPr>
        <p:txBody>
          <a:bodyPr>
            <a:spAutoFit/>
          </a:bodyPr>
          <a:lstStyle/>
          <a:p>
            <a:pPr algn="ctr" fontAlgn="auto">
              <a:spcBef>
                <a:spcPts val="0"/>
              </a:spcBef>
              <a:spcAft>
                <a:spcPts val="0"/>
              </a:spcAft>
              <a:defRPr/>
            </a:pPr>
            <a:r>
              <a:rPr lang="en-US" dirty="0">
                <a:solidFill>
                  <a:prstClr val="black"/>
                </a:solidFill>
                <a:latin typeface="+mn-lt"/>
                <a:cs typeface="Arial" charset="0"/>
              </a:rPr>
              <a:t>This is analogous to a </a:t>
            </a:r>
            <a:r>
              <a:rPr lang="en-US" sz="2000" b="1" dirty="0">
                <a:solidFill>
                  <a:srgbClr val="704D74"/>
                </a:solidFill>
                <a:latin typeface="+mn-lt"/>
                <a:cs typeface="Arial" charset="0"/>
              </a:rPr>
              <a:t>Simple Growth Model</a:t>
            </a:r>
            <a:r>
              <a:rPr lang="en-US" dirty="0">
                <a:solidFill>
                  <a:prstClr val="black"/>
                </a:solidFill>
                <a:latin typeface="+mn-lt"/>
                <a:cs typeface="Arial" charset="0"/>
              </a:rPr>
              <a:t>, also called </a:t>
            </a:r>
            <a:r>
              <a:rPr lang="en-US" sz="2000" b="1" dirty="0">
                <a:solidFill>
                  <a:srgbClr val="704D74"/>
                </a:solidFill>
                <a:latin typeface="+mn-lt"/>
                <a:cs typeface="Arial" charset="0"/>
              </a:rPr>
              <a:t>Gain</a:t>
            </a:r>
            <a:r>
              <a:rPr lang="en-US" dirty="0">
                <a:solidFill>
                  <a:prstClr val="black"/>
                </a:solidFill>
                <a:latin typeface="+mn-lt"/>
                <a:cs typeface="Arial" charset="0"/>
              </a:rPr>
              <a:t>.</a:t>
            </a:r>
          </a:p>
        </p:txBody>
      </p:sp>
      <p:pic>
        <p:nvPicPr>
          <p:cNvPr id="23558"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3559"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61 in"/>
          <p:cNvGrpSpPr>
            <a:grpSpLocks/>
          </p:cNvGrpSpPr>
          <p:nvPr/>
        </p:nvGrpSpPr>
        <p:grpSpPr bwMode="auto">
          <a:xfrm>
            <a:off x="3879850" y="2978150"/>
            <a:ext cx="771525" cy="2771775"/>
            <a:chOff x="3879668" y="2978331"/>
            <a:chExt cx="771365" cy="2771502"/>
          </a:xfrm>
        </p:grpSpPr>
        <p:sp>
          <p:nvSpPr>
            <p:cNvPr id="19" name="Right Bracket 18"/>
            <p:cNvSpPr/>
            <p:nvPr/>
          </p:nvSpPr>
          <p:spPr>
            <a:xfrm>
              <a:off x="4168533" y="3406914"/>
              <a:ext cx="136497" cy="2342919"/>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90" name="TextBox 19"/>
            <p:cNvSpPr txBox="1">
              <a:spLocks noChangeArrowheads="1"/>
            </p:cNvSpPr>
            <p:nvPr/>
          </p:nvSpPr>
          <p:spPr bwMode="auto">
            <a:xfrm>
              <a:off x="3879668" y="29783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22" name="Right Bracket 21"/>
            <p:cNvSpPr/>
            <p:nvPr/>
          </p:nvSpPr>
          <p:spPr>
            <a:xfrm>
              <a:off x="7307200" y="2949245"/>
              <a:ext cx="138083" cy="2815828"/>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8" name="TextBox 22"/>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grpSp>
        <p:nvGrpSpPr>
          <p:cNvPr id="4" name="Gar A"/>
          <p:cNvGrpSpPr>
            <a:grpSpLocks/>
          </p:cNvGrpSpPr>
          <p:nvPr/>
        </p:nvGrpSpPr>
        <p:grpSpPr bwMode="auto">
          <a:xfrm>
            <a:off x="0" y="2551113"/>
            <a:ext cx="1403350" cy="1779587"/>
            <a:chOff x="0" y="2550340"/>
            <a:chExt cx="1403013" cy="1780221"/>
          </a:xfrm>
        </p:grpSpPr>
        <p:pic>
          <p:nvPicPr>
            <p:cNvPr id="23585"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358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3583"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358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3564" name="Oak A Small" descr="Young Tree A.png"/>
          <p:cNvPicPr>
            <a:picLocks noChangeAspect="1"/>
          </p:cNvPicPr>
          <p:nvPr/>
        </p:nvPicPr>
        <p:blipFill>
          <a:blip r:embed="rId8" cstate="print"/>
          <a:srcRect/>
          <a:stretch>
            <a:fillRect/>
          </a:stretch>
        </p:blipFill>
        <p:spPr bwMode="auto">
          <a:xfrm>
            <a:off x="1722438" y="3906838"/>
            <a:ext cx="965200" cy="1876425"/>
          </a:xfrm>
          <a:prstGeom prst="rect">
            <a:avLst/>
          </a:prstGeom>
          <a:noFill/>
          <a:ln w="9525">
            <a:noFill/>
            <a:miter lim="800000"/>
            <a:headEnd/>
            <a:tailEnd/>
          </a:ln>
        </p:spPr>
      </p:pic>
      <p:pic>
        <p:nvPicPr>
          <p:cNvPr id="23565" name="Oak B Small" descr="Young Tree B.png"/>
          <p:cNvPicPr>
            <a:picLocks noChangeAspect="1"/>
          </p:cNvPicPr>
          <p:nvPr/>
        </p:nvPicPr>
        <p:blipFill>
          <a:blip r:embed="rId9" cstate="print"/>
          <a:srcRect/>
          <a:stretch>
            <a:fillRect/>
          </a:stretch>
        </p:blipFill>
        <p:spPr bwMode="auto">
          <a:xfrm>
            <a:off x="4770438" y="3727450"/>
            <a:ext cx="1000125" cy="2044700"/>
          </a:xfrm>
          <a:prstGeom prst="rect">
            <a:avLst/>
          </a:prstGeom>
          <a:noFill/>
          <a:ln w="9525">
            <a:noFill/>
            <a:miter lim="800000"/>
            <a:headEnd/>
            <a:tailEnd/>
          </a:ln>
        </p:spPr>
      </p:pic>
      <p:sp>
        <p:nvSpPr>
          <p:cNvPr id="23566" name="Oak A Today"/>
          <p:cNvSpPr txBox="1">
            <a:spLocks noChangeArrowheads="1"/>
          </p:cNvSpPr>
          <p:nvPr/>
        </p:nvSpPr>
        <p:spPr bwMode="auto">
          <a:xfrm>
            <a:off x="31496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4</a:t>
            </a:r>
          </a:p>
          <a:p>
            <a:pPr algn="ctr"/>
            <a:r>
              <a:rPr lang="en-US">
                <a:solidFill>
                  <a:srgbClr val="000000"/>
                </a:solidFill>
              </a:rPr>
              <a:t>(Today)</a:t>
            </a:r>
          </a:p>
        </p:txBody>
      </p:sp>
      <p:sp>
        <p:nvSpPr>
          <p:cNvPr id="23567" name="Oak B Today"/>
          <p:cNvSpPr txBox="1">
            <a:spLocks noChangeArrowheads="1"/>
          </p:cNvSpPr>
          <p:nvPr/>
        </p:nvSpPr>
        <p:spPr bwMode="auto">
          <a:xfrm>
            <a:off x="6248400" y="5753100"/>
            <a:ext cx="954088"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4</a:t>
            </a:r>
          </a:p>
          <a:p>
            <a:pPr algn="ctr"/>
            <a:r>
              <a:rPr lang="en-US">
                <a:solidFill>
                  <a:srgbClr val="000000"/>
                </a:solidFill>
              </a:rPr>
              <a:t>(Today)</a:t>
            </a:r>
          </a:p>
        </p:txBody>
      </p:sp>
      <p:sp>
        <p:nvSpPr>
          <p:cNvPr id="23568"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3</a:t>
            </a:r>
          </a:p>
          <a:p>
            <a:pPr algn="ctr"/>
            <a:r>
              <a:rPr lang="en-US">
                <a:solidFill>
                  <a:srgbClr val="000000"/>
                </a:solidFill>
              </a:rPr>
              <a:t>(1 year ago)</a:t>
            </a:r>
          </a:p>
        </p:txBody>
      </p:sp>
      <p:sp>
        <p:nvSpPr>
          <p:cNvPr id="23569" name="Oak B 1 Year"/>
          <p:cNvSpPr txBox="1">
            <a:spLocks noChangeArrowheads="1"/>
          </p:cNvSpPr>
          <p:nvPr/>
        </p:nvSpPr>
        <p:spPr bwMode="auto">
          <a:xfrm>
            <a:off x="45894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3</a:t>
            </a:r>
          </a:p>
          <a:p>
            <a:pPr algn="ctr"/>
            <a:r>
              <a:rPr lang="en-US">
                <a:solidFill>
                  <a:srgbClr val="000000"/>
                </a:solidFill>
              </a:rPr>
              <a:t>(1 year ago)</a:t>
            </a:r>
          </a:p>
        </p:txBody>
      </p:sp>
      <p:grpSp>
        <p:nvGrpSpPr>
          <p:cNvPr id="6" name="47 in."/>
          <p:cNvGrpSpPr>
            <a:grpSpLocks/>
          </p:cNvGrpSpPr>
          <p:nvPr/>
        </p:nvGrpSpPr>
        <p:grpSpPr bwMode="auto">
          <a:xfrm>
            <a:off x="2317750" y="3422650"/>
            <a:ext cx="771525" cy="2327275"/>
            <a:chOff x="3879668" y="3422831"/>
            <a:chExt cx="771365" cy="2327002"/>
          </a:xfrm>
        </p:grpSpPr>
        <p:sp>
          <p:nvSpPr>
            <p:cNvPr id="37" name="Right Bracket 36"/>
            <p:cNvSpPr/>
            <p:nvPr/>
          </p:nvSpPr>
          <p:spPr>
            <a:xfrm>
              <a:off x="4168533" y="3854580"/>
              <a:ext cx="155543" cy="189525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2" name="TextBox 37"/>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40" name="Right Bracket 39"/>
            <p:cNvSpPr/>
            <p:nvPr/>
          </p:nvSpPr>
          <p:spPr>
            <a:xfrm>
              <a:off x="7307200" y="3708110"/>
              <a:ext cx="138083" cy="205696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3580" name="TextBox 40"/>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grpSp>
        <p:nvGrpSpPr>
          <p:cNvPr id="10" name="+14"/>
          <p:cNvGrpSpPr>
            <a:grpSpLocks/>
          </p:cNvGrpSpPr>
          <p:nvPr/>
        </p:nvGrpSpPr>
        <p:grpSpPr bwMode="auto">
          <a:xfrm>
            <a:off x="2806700" y="2943225"/>
            <a:ext cx="1073150" cy="679450"/>
            <a:chOff x="2806765" y="2943776"/>
            <a:chExt cx="1072903" cy="679110"/>
          </a:xfrm>
        </p:grpSpPr>
        <p:cxnSp>
          <p:nvCxnSpPr>
            <p:cNvPr id="43" name="Straight Arrow Connector 42"/>
            <p:cNvCxnSpPr>
              <a:stCxn id="23582" idx="3"/>
              <a:endCxn id="23590" idx="1"/>
            </p:cNvCxnSpPr>
            <p:nvPr/>
          </p:nvCxnSpPr>
          <p:spPr>
            <a:xfrm flipV="1">
              <a:off x="3089275" y="3178608"/>
              <a:ext cx="790393" cy="444278"/>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8" name="TextBox 45"/>
            <p:cNvSpPr txBox="1">
              <a:spLocks noChangeArrowheads="1"/>
            </p:cNvSpPr>
            <p:nvPr/>
          </p:nvSpPr>
          <p:spPr bwMode="auto">
            <a:xfrm rot="-1853749">
              <a:off x="2806765" y="294377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+14 in.</a:t>
              </a:r>
            </a:p>
          </p:txBody>
        </p:sp>
      </p:grpSp>
      <p:grpSp>
        <p:nvGrpSpPr>
          <p:cNvPr id="12" name="+20"/>
          <p:cNvGrpSpPr>
            <a:grpSpLocks/>
          </p:cNvGrpSpPr>
          <p:nvPr/>
        </p:nvGrpSpPr>
        <p:grpSpPr bwMode="auto">
          <a:xfrm>
            <a:off x="5891213" y="2660650"/>
            <a:ext cx="1119187" cy="798513"/>
            <a:chOff x="5891051" y="2660746"/>
            <a:chExt cx="1119348" cy="798250"/>
          </a:xfrm>
        </p:grpSpPr>
        <p:cxnSp>
          <p:nvCxnSpPr>
            <p:cNvPr id="45" name="Straight Arrow Connector 44"/>
            <p:cNvCxnSpPr>
              <a:stCxn id="23580" idx="3"/>
              <a:endCxn id="23588" idx="1"/>
            </p:cNvCxnSpPr>
            <p:nvPr/>
          </p:nvCxnSpPr>
          <p:spPr>
            <a:xfrm flipV="1">
              <a:off x="6181605" y="2743269"/>
              <a:ext cx="828794" cy="715727"/>
            </a:xfrm>
            <a:prstGeom prst="straightConnector1">
              <a:avLst/>
            </a:prstGeom>
            <a:ln w="5080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23576" name="TextBox 46"/>
            <p:cNvSpPr txBox="1">
              <a:spLocks noChangeArrowheads="1"/>
            </p:cNvSpPr>
            <p:nvPr/>
          </p:nvSpPr>
          <p:spPr bwMode="auto">
            <a:xfrm rot="-2454840">
              <a:off x="5891051" y="2660746"/>
              <a:ext cx="1040670" cy="461665"/>
            </a:xfrm>
            <a:prstGeom prst="rect">
              <a:avLst/>
            </a:prstGeom>
            <a:noFill/>
            <a:ln w="9525">
              <a:noFill/>
              <a:miter lim="800000"/>
              <a:headEnd/>
              <a:tailEnd/>
            </a:ln>
          </p:spPr>
          <p:txBody>
            <a:bodyPr wrap="none">
              <a:spAutoFit/>
            </a:bodyPr>
            <a:lstStyle/>
            <a:p>
              <a:r>
                <a:rPr lang="en-US" sz="2400" b="1">
                  <a:solidFill>
                    <a:srgbClr val="704D74"/>
                  </a:solidFill>
                  <a:latin typeface="Calibri" pitchFamily="34" charset="0"/>
                </a:rPr>
                <a:t>+20 in.</a:t>
              </a:r>
            </a:p>
          </p:txBody>
        </p:sp>
      </p:grpSp>
      <p:sp>
        <p:nvSpPr>
          <p:cNvPr id="41" name="Title 40"/>
          <p:cNvSpPr>
            <a:spLocks noGrp="1"/>
          </p:cNvSpPr>
          <p:nvPr>
            <p:ph type="title"/>
          </p:nvPr>
        </p:nvSpPr>
        <p:spPr/>
        <p:txBody>
          <a:bodyPr>
            <a:normAutofit fontScale="90000"/>
          </a:bodyPr>
          <a:lstStyle/>
          <a:p>
            <a:r>
              <a:rPr lang="en-US" dirty="0" smtClean="0"/>
              <a:t>Method 2: Compare Starting Height to Ending Height</a:t>
            </a:r>
            <a:endParaRPr lang="en-US" dirty="0"/>
          </a:p>
        </p:txBody>
      </p:sp>
      <p:sp>
        <p:nvSpPr>
          <p:cNvPr id="44" name="Content Placeholder 43"/>
          <p:cNvSpPr>
            <a:spLocks noGrp="1"/>
          </p:cNvSpPr>
          <p:nvPr>
            <p:ph sz="quarter" idx="1"/>
          </p:nvPr>
        </p:nvSpPr>
        <p:spPr>
          <a:xfrm>
            <a:off x="612648" y="1593166"/>
            <a:ext cx="8257032" cy="728003"/>
          </a:xfrm>
        </p:spPr>
        <p:txBody>
          <a:bodyPr>
            <a:normAutofit/>
          </a:bodyPr>
          <a:lstStyle/>
          <a:p>
            <a:r>
              <a:rPr lang="en-US" sz="1900" dirty="0" smtClean="0"/>
              <a:t>Oak B had more growth this year, so Gardener B is the more effective gardener.</a:t>
            </a:r>
            <a:endParaRPr lang="en-US" sz="1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xEl>
                                              <p:pRg st="0" end="0"/>
                                            </p:txEl>
                                          </p:spTgt>
                                        </p:tgtEl>
                                        <p:attrNameLst>
                                          <p:attrName>style.visibility</p:attrName>
                                        </p:attrNameLst>
                                      </p:cBhvr>
                                      <p:to>
                                        <p:strVal val="visible"/>
                                      </p:to>
                                    </p:set>
                                    <p:animEffect transition="in" filter="fade">
                                      <p:cBhvr>
                                        <p:cTn id="16"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4583"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24584"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4591"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24592"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4589"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24590"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4587" name="Oak A Small" descr="Young Tree A.png"/>
          <p:cNvPicPr>
            <a:picLocks noChangeAspect="1"/>
          </p:cNvPicPr>
          <p:nvPr/>
        </p:nvPicPr>
        <p:blipFill>
          <a:blip r:embed="rId8" cstate="print"/>
          <a:srcRect/>
          <a:stretch>
            <a:fillRect/>
          </a:stretch>
        </p:blipFill>
        <p:spPr bwMode="auto">
          <a:xfrm>
            <a:off x="1722438" y="3906838"/>
            <a:ext cx="965200" cy="1876425"/>
          </a:xfrm>
          <a:prstGeom prst="rect">
            <a:avLst/>
          </a:prstGeom>
          <a:noFill/>
          <a:ln w="9525">
            <a:noFill/>
            <a:miter lim="800000"/>
            <a:headEnd/>
            <a:tailEnd/>
          </a:ln>
        </p:spPr>
      </p:pic>
      <p:pic>
        <p:nvPicPr>
          <p:cNvPr id="24588" name="Oak B Small" descr="Young Tree B.png"/>
          <p:cNvPicPr>
            <a:picLocks noChangeAspect="1"/>
          </p:cNvPicPr>
          <p:nvPr/>
        </p:nvPicPr>
        <p:blipFill>
          <a:blip r:embed="rId9" cstate="print"/>
          <a:srcRect/>
          <a:stretch>
            <a:fillRect/>
          </a:stretch>
        </p:blipFill>
        <p:spPr bwMode="auto">
          <a:xfrm>
            <a:off x="4770438" y="3727450"/>
            <a:ext cx="1000125" cy="2044700"/>
          </a:xfrm>
          <a:prstGeom prst="rect">
            <a:avLst/>
          </a:prstGeom>
          <a:noFill/>
          <a:ln w="9525">
            <a:noFill/>
            <a:miter lim="800000"/>
            <a:headEnd/>
            <a:tailEnd/>
          </a:ln>
        </p:spPr>
      </p:pic>
      <p:sp>
        <p:nvSpPr>
          <p:cNvPr id="18" name="Title 17"/>
          <p:cNvSpPr>
            <a:spLocks noGrp="1"/>
          </p:cNvSpPr>
          <p:nvPr>
            <p:ph type="title"/>
          </p:nvPr>
        </p:nvSpPr>
        <p:spPr/>
        <p:txBody>
          <a:bodyPr>
            <a:normAutofit fontScale="90000"/>
          </a:bodyPr>
          <a:lstStyle/>
          <a:p>
            <a:r>
              <a:rPr lang="en-US" dirty="0" smtClean="0"/>
              <a:t>What About Factors Outside the Gardener’s Influence?</a:t>
            </a:r>
            <a:endParaRPr lang="en-US" dirty="0"/>
          </a:p>
        </p:txBody>
      </p:sp>
      <p:sp>
        <p:nvSpPr>
          <p:cNvPr id="19" name="Content Placeholder 18"/>
          <p:cNvSpPr>
            <a:spLocks noGrp="1"/>
          </p:cNvSpPr>
          <p:nvPr>
            <p:ph sz="quarter" idx="1"/>
          </p:nvPr>
        </p:nvSpPr>
        <p:spPr>
          <a:xfrm>
            <a:off x="612648" y="1417316"/>
            <a:ext cx="8153400" cy="1086729"/>
          </a:xfrm>
        </p:spPr>
        <p:txBody>
          <a:bodyPr>
            <a:normAutofit/>
          </a:bodyPr>
          <a:lstStyle/>
          <a:p>
            <a:r>
              <a:rPr lang="en-US" sz="1800" dirty="0" smtClean="0"/>
              <a:t>This is an “apples to oranges” comparison.</a:t>
            </a:r>
          </a:p>
          <a:p>
            <a:r>
              <a:rPr lang="en-US" sz="1800" dirty="0" smtClean="0"/>
              <a:t>For our oak tree example, three environmental factors we will examine are:</a:t>
            </a:r>
            <a:br>
              <a:rPr lang="en-US" sz="1800" dirty="0" smtClean="0"/>
            </a:br>
            <a:r>
              <a:rPr lang="en-US" sz="1800" b="1" dirty="0" smtClean="0">
                <a:solidFill>
                  <a:srgbClr val="558ED5"/>
                </a:solidFill>
                <a:cs typeface="Arial" pitchFamily="34" charset="0"/>
              </a:rPr>
              <a:t>Rainfall</a:t>
            </a:r>
            <a:r>
              <a:rPr lang="en-US" sz="1800" dirty="0" smtClean="0"/>
              <a:t>, </a:t>
            </a:r>
            <a:r>
              <a:rPr lang="en-US" sz="1800" b="1" dirty="0" smtClean="0">
                <a:solidFill>
                  <a:srgbClr val="948A54"/>
                </a:solidFill>
              </a:rPr>
              <a:t>Soil Richness</a:t>
            </a:r>
            <a:r>
              <a:rPr lang="en-US" sz="1800" dirty="0" smtClean="0"/>
              <a:t>, and </a:t>
            </a:r>
            <a:r>
              <a:rPr lang="en-US" sz="1800" b="1" dirty="0" smtClean="0">
                <a:solidFill>
                  <a:srgbClr val="E46C0A"/>
                </a:solidFill>
              </a:rPr>
              <a:t>Temperature</a:t>
            </a:r>
            <a:r>
              <a:rPr lang="en-US" sz="1800" dirty="0" smtClean="0"/>
              <a: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Land" descr="landscape.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22" name="Rain" descr="Rain.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25" name="Soil" descr="Soil.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26" name="Ins" descr="Pests.pn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graphicFrame>
        <p:nvGraphicFramePr>
          <p:cNvPr id="16" name="Table 15"/>
          <p:cNvGraphicFramePr>
            <a:graphicFrameLocks noGrp="1"/>
          </p:cNvGraphicFramePr>
          <p:nvPr>
            <p:custDataLst>
              <p:tags r:id="rId1"/>
            </p:custDataLst>
          </p:nvPr>
        </p:nvGraphicFramePr>
        <p:xfrm>
          <a:off x="152400" y="228600"/>
          <a:ext cx="7086600" cy="1483360"/>
        </p:xfrm>
        <a:graphic>
          <a:graphicData uri="http://schemas.openxmlformats.org/drawingml/2006/table">
            <a:tbl>
              <a:tblPr firstRow="1" bandRow="1">
                <a:tableStyleId>{616DA210-FB5B-4158-B5E0-FEB733F419BA}</a:tableStyleId>
              </a:tblPr>
              <a:tblGrid>
                <a:gridCol w="1981200"/>
                <a:gridCol w="2514600"/>
                <a:gridCol w="2590800"/>
              </a:tblGrid>
              <a:tr h="370840">
                <a:tc>
                  <a:txBody>
                    <a:bodyPr/>
                    <a:lstStyle/>
                    <a:p>
                      <a:pPr algn="ctr"/>
                      <a:r>
                        <a:rPr lang="en-US" sz="1600" dirty="0" smtClean="0">
                          <a:latin typeface="Arial" pitchFamily="34" charset="0"/>
                          <a:cs typeface="Arial" pitchFamily="34" charset="0"/>
                        </a:rPr>
                        <a:t>External</a:t>
                      </a:r>
                      <a:r>
                        <a:rPr lang="en-US" sz="1600" baseline="0" dirty="0" smtClean="0">
                          <a:latin typeface="Arial" pitchFamily="34" charset="0"/>
                          <a:cs typeface="Arial" pitchFamily="34" charset="0"/>
                        </a:rPr>
                        <a:t> condition</a:t>
                      </a:r>
                      <a:endParaRPr lang="en-US" sz="1600"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Oak Tree</a:t>
                      </a:r>
                      <a:r>
                        <a:rPr lang="en-US" baseline="0" dirty="0" smtClean="0">
                          <a:latin typeface="Arial" pitchFamily="34" charset="0"/>
                          <a:cs typeface="Arial" pitchFamily="34" charset="0"/>
                        </a:rPr>
                        <a:t> A</a:t>
                      </a:r>
                      <a:endParaRPr lang="en-US"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Oak Tree B</a:t>
                      </a:r>
                      <a:endParaRPr lang="en-US" dirty="0">
                        <a:latin typeface="Arial" pitchFamily="34" charset="0"/>
                        <a:cs typeface="Arial" pitchFamily="34" charset="0"/>
                      </a:endParaRPr>
                    </a:p>
                  </a:txBody>
                  <a:tcPr anchor="ctr"/>
                </a:tc>
              </a:tr>
              <a:tr h="370840">
                <a:tc>
                  <a:txBody>
                    <a:bodyPr/>
                    <a:lstStyle/>
                    <a:p>
                      <a:pPr algn="ctr"/>
                      <a:r>
                        <a:rPr lang="en-US" b="1" dirty="0" smtClean="0">
                          <a:solidFill>
                            <a:srgbClr val="558ED5"/>
                          </a:solidFill>
                          <a:latin typeface="Arial" pitchFamily="34" charset="0"/>
                          <a:cs typeface="Arial" pitchFamily="34" charset="0"/>
                        </a:rPr>
                        <a:t>Rainfall</a:t>
                      </a:r>
                      <a:r>
                        <a:rPr lang="en-US" b="1" baseline="0" dirty="0" smtClean="0">
                          <a:solidFill>
                            <a:srgbClr val="558ED5"/>
                          </a:solidFill>
                          <a:latin typeface="Arial" pitchFamily="34" charset="0"/>
                          <a:cs typeface="Arial" pitchFamily="34" charset="0"/>
                        </a:rPr>
                        <a:t> amount</a:t>
                      </a:r>
                      <a:endParaRPr lang="en-US" b="1" dirty="0">
                        <a:solidFill>
                          <a:srgbClr val="558ED5"/>
                        </a:solidFill>
                        <a:latin typeface="Arial" pitchFamily="34" charset="0"/>
                        <a:cs typeface="Arial" pitchFamily="34" charset="0"/>
                      </a:endParaRPr>
                    </a:p>
                  </a:txBody>
                  <a:tcPr anchor="ctr"/>
                </a:tc>
                <a:tc>
                  <a:txBody>
                    <a:bodyPr/>
                    <a:lstStyle/>
                    <a:p>
                      <a:pPr algn="ctr"/>
                      <a:endParaRPr lang="en-US" dirty="0">
                        <a:latin typeface="Arial" pitchFamily="34" charset="0"/>
                        <a:cs typeface="Arial" pitchFamily="34" charset="0"/>
                      </a:endParaRPr>
                    </a:p>
                  </a:txBody>
                  <a:tcPr anchor="ctr"/>
                </a:tc>
                <a:tc>
                  <a:txBody>
                    <a:bodyPr/>
                    <a:lstStyle/>
                    <a:p>
                      <a:pPr algn="ctr"/>
                      <a:endParaRPr lang="en-US" dirty="0">
                        <a:latin typeface="Arial" pitchFamily="34" charset="0"/>
                        <a:cs typeface="Arial" pitchFamily="34" charset="0"/>
                      </a:endParaRPr>
                    </a:p>
                  </a:txBody>
                  <a:tcPr anchor="ctr"/>
                </a:tc>
              </a:tr>
              <a:tr h="370840">
                <a:tc>
                  <a:txBody>
                    <a:bodyPr/>
                    <a:lstStyle/>
                    <a:p>
                      <a:pPr algn="ctr"/>
                      <a:r>
                        <a:rPr lang="en-US" b="1" dirty="0" smtClean="0">
                          <a:solidFill>
                            <a:srgbClr val="948A54"/>
                          </a:solidFill>
                          <a:latin typeface="Arial" pitchFamily="34" charset="0"/>
                          <a:cs typeface="Arial" pitchFamily="34" charset="0"/>
                        </a:rPr>
                        <a:t>Soil richness</a:t>
                      </a:r>
                      <a:endParaRPr lang="en-US" b="1" dirty="0">
                        <a:solidFill>
                          <a:srgbClr val="948A54"/>
                        </a:solidFill>
                        <a:latin typeface="Arial" pitchFamily="34" charset="0"/>
                        <a:cs typeface="Arial" pitchFamily="34" charset="0"/>
                      </a:endParaRPr>
                    </a:p>
                  </a:txBody>
                  <a:tcPr anchor="ctr"/>
                </a:tc>
                <a:tc>
                  <a:txBody>
                    <a:bodyPr/>
                    <a:lstStyle/>
                    <a:p>
                      <a:pPr algn="ctr"/>
                      <a:endParaRPr lang="en-US">
                        <a:latin typeface="Arial" pitchFamily="34" charset="0"/>
                        <a:cs typeface="Arial" pitchFamily="34" charset="0"/>
                      </a:endParaRPr>
                    </a:p>
                  </a:txBody>
                  <a:tcPr anchor="ctr"/>
                </a:tc>
                <a:tc>
                  <a:txBody>
                    <a:bodyPr/>
                    <a:lstStyle/>
                    <a:p>
                      <a:pPr algn="ctr"/>
                      <a:endParaRPr lang="en-US">
                        <a:latin typeface="Arial" pitchFamily="34" charset="0"/>
                        <a:cs typeface="Arial" pitchFamily="34" charset="0"/>
                      </a:endParaRPr>
                    </a:p>
                  </a:txBody>
                  <a:tcPr anchor="ctr"/>
                </a:tc>
              </a:tr>
              <a:tr h="370840">
                <a:tc>
                  <a:txBody>
                    <a:bodyPr/>
                    <a:lstStyle/>
                    <a:p>
                      <a:pPr algn="ctr"/>
                      <a:r>
                        <a:rPr lang="en-US" b="1" dirty="0" smtClean="0">
                          <a:solidFill>
                            <a:srgbClr val="E46C0A"/>
                          </a:solidFill>
                          <a:latin typeface="Arial" pitchFamily="34" charset="0"/>
                          <a:cs typeface="Arial" pitchFamily="34" charset="0"/>
                        </a:rPr>
                        <a:t>Temperature</a:t>
                      </a:r>
                      <a:endParaRPr lang="en-US" b="1" dirty="0">
                        <a:solidFill>
                          <a:srgbClr val="E46C0A"/>
                        </a:solidFill>
                        <a:latin typeface="Arial" pitchFamily="34" charset="0"/>
                        <a:cs typeface="Arial" pitchFamily="34" charset="0"/>
                      </a:endParaRPr>
                    </a:p>
                  </a:txBody>
                  <a:tcPr anchor="ctr"/>
                </a:tc>
                <a:tc>
                  <a:txBody>
                    <a:bodyPr/>
                    <a:lstStyle/>
                    <a:p>
                      <a:pPr algn="ctr"/>
                      <a:endParaRPr lang="en-US" dirty="0">
                        <a:latin typeface="Arial" pitchFamily="34" charset="0"/>
                        <a:cs typeface="Arial" pitchFamily="34" charset="0"/>
                      </a:endParaRPr>
                    </a:p>
                  </a:txBody>
                  <a:tcPr anchor="ctr"/>
                </a:tc>
                <a:tc>
                  <a:txBody>
                    <a:bodyPr/>
                    <a:lstStyle/>
                    <a:p>
                      <a:pPr algn="ctr"/>
                      <a:endParaRPr lang="en-US" dirty="0">
                        <a:latin typeface="Arial" pitchFamily="34" charset="0"/>
                        <a:cs typeface="Arial" pitchFamily="34" charset="0"/>
                      </a:endParaRPr>
                    </a:p>
                  </a:txBody>
                  <a:tcPr anchor="ctr"/>
                </a:tc>
              </a:tr>
            </a:tbl>
          </a:graphicData>
        </a:graphic>
      </p:graphicFrame>
      <p:sp>
        <p:nvSpPr>
          <p:cNvPr id="14" name="Rain text"/>
          <p:cNvSpPr txBox="1">
            <a:spLocks noChangeArrowheads="1"/>
          </p:cNvSpPr>
          <p:nvPr/>
        </p:nvSpPr>
        <p:spPr bwMode="auto">
          <a:xfrm>
            <a:off x="2133600" y="571500"/>
            <a:ext cx="5105400" cy="400050"/>
          </a:xfrm>
          <a:prstGeom prst="rect">
            <a:avLst/>
          </a:prstGeom>
          <a:noFill/>
          <a:ln w="9525">
            <a:noFill/>
            <a:miter lim="800000"/>
            <a:headEnd/>
            <a:tailEnd/>
          </a:ln>
        </p:spPr>
        <p:txBody>
          <a:bodyPr>
            <a:spAutoFit/>
          </a:bodyPr>
          <a:lstStyle/>
          <a:p>
            <a:pPr algn="ctr"/>
            <a:r>
              <a:rPr lang="en-US" sz="2000" b="1">
                <a:solidFill>
                  <a:srgbClr val="558ED5"/>
                </a:solidFill>
                <a:latin typeface="Calibri" pitchFamily="34" charset="0"/>
              </a:rPr>
              <a:t>High                                      Low</a:t>
            </a:r>
          </a:p>
        </p:txBody>
      </p:sp>
      <p:sp>
        <p:nvSpPr>
          <p:cNvPr id="23" name="Soil text"/>
          <p:cNvSpPr txBox="1">
            <a:spLocks noChangeArrowheads="1"/>
          </p:cNvSpPr>
          <p:nvPr/>
        </p:nvSpPr>
        <p:spPr bwMode="auto">
          <a:xfrm>
            <a:off x="2133600" y="952500"/>
            <a:ext cx="5105400" cy="400050"/>
          </a:xfrm>
          <a:prstGeom prst="rect">
            <a:avLst/>
          </a:prstGeom>
          <a:noFill/>
          <a:ln w="9525">
            <a:noFill/>
            <a:miter lim="800000"/>
            <a:headEnd/>
            <a:tailEnd/>
          </a:ln>
        </p:spPr>
        <p:txBody>
          <a:bodyPr>
            <a:spAutoFit/>
          </a:bodyPr>
          <a:lstStyle/>
          <a:p>
            <a:pPr algn="ctr"/>
            <a:r>
              <a:rPr lang="en-US" sz="2000" b="1">
                <a:solidFill>
                  <a:srgbClr val="948A54"/>
                </a:solidFill>
                <a:latin typeface="Calibri" pitchFamily="34" charset="0"/>
              </a:rPr>
              <a:t>Low                                      High</a:t>
            </a:r>
          </a:p>
        </p:txBody>
      </p:sp>
      <p:sp>
        <p:nvSpPr>
          <p:cNvPr id="24" name="Ins text"/>
          <p:cNvSpPr txBox="1">
            <a:spLocks noChangeArrowheads="1"/>
          </p:cNvSpPr>
          <p:nvPr/>
        </p:nvSpPr>
        <p:spPr bwMode="auto">
          <a:xfrm>
            <a:off x="2133600" y="1333500"/>
            <a:ext cx="5105400" cy="400050"/>
          </a:xfrm>
          <a:prstGeom prst="rect">
            <a:avLst/>
          </a:prstGeom>
          <a:noFill/>
          <a:ln w="9525">
            <a:noFill/>
            <a:miter lim="800000"/>
            <a:headEnd/>
            <a:tailEnd/>
          </a:ln>
        </p:spPr>
        <p:txBody>
          <a:bodyPr>
            <a:spAutoFit/>
          </a:bodyPr>
          <a:lstStyle/>
          <a:p>
            <a:pPr algn="ctr"/>
            <a:r>
              <a:rPr lang="en-US" sz="2000" b="1">
                <a:solidFill>
                  <a:srgbClr val="E46C0A"/>
                </a:solidFill>
                <a:latin typeface="Calibri" pitchFamily="34" charset="0"/>
              </a:rPr>
              <a:t>High                                      Low</a:t>
            </a:r>
          </a:p>
        </p:txBody>
      </p:sp>
      <p:pic>
        <p:nvPicPr>
          <p:cNvPr id="25631" name="Tree A" descr="Old Tree A.png"/>
          <p:cNvPicPr>
            <a:picLocks noChangeAspect="1"/>
          </p:cNvPicPr>
          <p:nvPr/>
        </p:nvPicPr>
        <p:blipFill>
          <a:blip r:embed="rId8" cstate="print"/>
          <a:srcRect/>
          <a:stretch>
            <a:fillRect/>
          </a:stretch>
        </p:blipFill>
        <p:spPr bwMode="auto">
          <a:xfrm>
            <a:off x="2998788" y="3373438"/>
            <a:ext cx="1250950" cy="2428875"/>
          </a:xfrm>
          <a:prstGeom prst="rect">
            <a:avLst/>
          </a:prstGeom>
          <a:noFill/>
          <a:ln w="9525">
            <a:noFill/>
            <a:miter lim="800000"/>
            <a:headEnd/>
            <a:tailEnd/>
          </a:ln>
        </p:spPr>
      </p:pic>
      <p:pic>
        <p:nvPicPr>
          <p:cNvPr id="25632" name="Tree B" descr="Old Tree B.png"/>
          <p:cNvPicPr>
            <a:picLocks noChangeAspect="1"/>
          </p:cNvPicPr>
          <p:nvPr/>
        </p:nvPicPr>
        <p:blipFill>
          <a:blip r:embed="rId9"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5639" name="Gardener A" descr="Gardener A.png"/>
            <p:cNvPicPr>
              <a:picLocks noChangeAspect="1"/>
            </p:cNvPicPr>
            <p:nvPr/>
          </p:nvPicPr>
          <p:blipFill>
            <a:blip r:embed="rId10" cstate="print"/>
            <a:srcRect/>
            <a:stretch>
              <a:fillRect/>
            </a:stretch>
          </p:blipFill>
          <p:spPr bwMode="auto">
            <a:xfrm>
              <a:off x="338931" y="2937013"/>
              <a:ext cx="527047" cy="1393548"/>
            </a:xfrm>
            <a:prstGeom prst="rect">
              <a:avLst/>
            </a:prstGeom>
            <a:noFill/>
            <a:ln w="9525">
              <a:noFill/>
              <a:miter lim="800000"/>
              <a:headEnd/>
              <a:tailEnd/>
            </a:ln>
          </p:spPr>
        </p:pic>
        <p:sp>
          <p:nvSpPr>
            <p:cNvPr id="25640"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5637" name="Gardener B" descr="Gardeners B.png"/>
            <p:cNvPicPr>
              <a:picLocks noChangeAspect="1"/>
            </p:cNvPicPr>
            <p:nvPr/>
          </p:nvPicPr>
          <p:blipFill>
            <a:blip r:embed="rId11" cstate="print"/>
            <a:srcRect/>
            <a:stretch>
              <a:fillRect/>
            </a:stretch>
          </p:blipFill>
          <p:spPr bwMode="auto">
            <a:xfrm>
              <a:off x="8270581" y="2935426"/>
              <a:ext cx="518114" cy="1393548"/>
            </a:xfrm>
            <a:prstGeom prst="rect">
              <a:avLst/>
            </a:prstGeom>
            <a:noFill/>
            <a:ln w="9525">
              <a:noFill/>
              <a:miter lim="800000"/>
              <a:headEnd/>
              <a:tailEnd/>
            </a:ln>
          </p:spPr>
        </p:pic>
        <p:sp>
          <p:nvSpPr>
            <p:cNvPr id="25638"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5635" name="Oak A Small" descr="Young Tree A.png"/>
          <p:cNvPicPr>
            <a:picLocks noChangeAspect="1"/>
          </p:cNvPicPr>
          <p:nvPr/>
        </p:nvPicPr>
        <p:blipFill>
          <a:blip r:embed="rId12" cstate="print"/>
          <a:srcRect/>
          <a:stretch>
            <a:fillRect/>
          </a:stretch>
        </p:blipFill>
        <p:spPr bwMode="auto">
          <a:xfrm>
            <a:off x="1722438" y="3906838"/>
            <a:ext cx="965200" cy="1876425"/>
          </a:xfrm>
          <a:prstGeom prst="rect">
            <a:avLst/>
          </a:prstGeom>
          <a:noFill/>
          <a:ln w="9525">
            <a:noFill/>
            <a:miter lim="800000"/>
            <a:headEnd/>
            <a:tailEnd/>
          </a:ln>
        </p:spPr>
      </p:pic>
      <p:pic>
        <p:nvPicPr>
          <p:cNvPr id="25636" name="Oak B Small" descr="Young Tree B.png"/>
          <p:cNvPicPr>
            <a:picLocks noChangeAspect="1"/>
          </p:cNvPicPr>
          <p:nvPr/>
        </p:nvPicPr>
        <p:blipFill>
          <a:blip r:embed="rId13" cstate="print"/>
          <a:srcRect/>
          <a:stretch>
            <a:fillRect/>
          </a:stretch>
        </p:blipFill>
        <p:spPr bwMode="auto">
          <a:xfrm>
            <a:off x="4770438" y="3727450"/>
            <a:ext cx="1000125" cy="2044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6627" name="Rain" descr="Rain.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26628" name="Soil" descr="Soil.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26629" name="Ins" descr="Pests.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26631" name="Tree A" descr="Old Tree A.png"/>
          <p:cNvPicPr>
            <a:picLocks noChangeAspect="1"/>
          </p:cNvPicPr>
          <p:nvPr/>
        </p:nvPicPr>
        <p:blipFill>
          <a:blip r:embed="rId7" cstate="print"/>
          <a:srcRect/>
          <a:stretch>
            <a:fillRect/>
          </a:stretch>
        </p:blipFill>
        <p:spPr bwMode="auto">
          <a:xfrm>
            <a:off x="2998788" y="3373438"/>
            <a:ext cx="1250950" cy="2428875"/>
          </a:xfrm>
          <a:prstGeom prst="rect">
            <a:avLst/>
          </a:prstGeom>
          <a:noFill/>
          <a:ln w="9525">
            <a:noFill/>
            <a:miter lim="800000"/>
            <a:headEnd/>
            <a:tailEnd/>
          </a:ln>
        </p:spPr>
      </p:pic>
      <p:pic>
        <p:nvPicPr>
          <p:cNvPr id="26632" name="Tree B" descr="Old Tree B.png"/>
          <p:cNvPicPr>
            <a:picLocks noChangeAspect="1"/>
          </p:cNvPicPr>
          <p:nvPr/>
        </p:nvPicPr>
        <p:blipFill>
          <a:blip r:embed="rId8" cstate="print"/>
          <a:srcRect/>
          <a:stretch>
            <a:fillRect/>
          </a:stretch>
        </p:blipFill>
        <p:spPr bwMode="auto">
          <a:xfrm>
            <a:off x="5992813" y="2949575"/>
            <a:ext cx="1384300" cy="2857500"/>
          </a:xfrm>
          <a:prstGeom prst="rect">
            <a:avLst/>
          </a:prstGeom>
          <a:noFill/>
          <a:ln w="9525">
            <a:noFill/>
            <a:miter lim="800000"/>
            <a:headEnd/>
            <a:tailEnd/>
          </a:ln>
        </p:spPr>
      </p:pic>
      <p:grpSp>
        <p:nvGrpSpPr>
          <p:cNvPr id="2" name="Gar A"/>
          <p:cNvGrpSpPr>
            <a:grpSpLocks/>
          </p:cNvGrpSpPr>
          <p:nvPr/>
        </p:nvGrpSpPr>
        <p:grpSpPr bwMode="auto">
          <a:xfrm>
            <a:off x="0" y="2551113"/>
            <a:ext cx="1403350" cy="1779587"/>
            <a:chOff x="0" y="2550340"/>
            <a:chExt cx="1403013" cy="1780221"/>
          </a:xfrm>
        </p:grpSpPr>
        <p:pic>
          <p:nvPicPr>
            <p:cNvPr id="26642" name="Gardener A" descr="Gardener A.png"/>
            <p:cNvPicPr>
              <a:picLocks noChangeAspect="1"/>
            </p:cNvPicPr>
            <p:nvPr/>
          </p:nvPicPr>
          <p:blipFill>
            <a:blip r:embed="rId9" cstate="print"/>
            <a:srcRect/>
            <a:stretch>
              <a:fillRect/>
            </a:stretch>
          </p:blipFill>
          <p:spPr bwMode="auto">
            <a:xfrm>
              <a:off x="338931" y="2937013"/>
              <a:ext cx="527047" cy="1393548"/>
            </a:xfrm>
            <a:prstGeom prst="rect">
              <a:avLst/>
            </a:prstGeom>
            <a:noFill/>
            <a:ln w="9525">
              <a:noFill/>
              <a:miter lim="800000"/>
              <a:headEnd/>
              <a:tailEnd/>
            </a:ln>
          </p:spPr>
        </p:pic>
        <p:sp>
          <p:nvSpPr>
            <p:cNvPr id="26643"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3" name="Gar B"/>
          <p:cNvGrpSpPr>
            <a:grpSpLocks/>
          </p:cNvGrpSpPr>
          <p:nvPr/>
        </p:nvGrpSpPr>
        <p:grpSpPr bwMode="auto">
          <a:xfrm>
            <a:off x="7751763" y="2546350"/>
            <a:ext cx="1392237" cy="1782763"/>
            <a:chOff x="7752209" y="2545806"/>
            <a:chExt cx="1391791" cy="1783168"/>
          </a:xfrm>
        </p:grpSpPr>
        <p:pic>
          <p:nvPicPr>
            <p:cNvPr id="26640" name="Gardener B" descr="Gardeners B.png"/>
            <p:cNvPicPr>
              <a:picLocks noChangeAspect="1"/>
            </p:cNvPicPr>
            <p:nvPr/>
          </p:nvPicPr>
          <p:blipFill>
            <a:blip r:embed="rId10" cstate="print"/>
            <a:srcRect/>
            <a:stretch>
              <a:fillRect/>
            </a:stretch>
          </p:blipFill>
          <p:spPr bwMode="auto">
            <a:xfrm>
              <a:off x="8270581" y="2935426"/>
              <a:ext cx="518114" cy="1393548"/>
            </a:xfrm>
            <a:prstGeom prst="rect">
              <a:avLst/>
            </a:prstGeom>
            <a:noFill/>
            <a:ln w="9525">
              <a:noFill/>
              <a:miter lim="800000"/>
              <a:headEnd/>
              <a:tailEnd/>
            </a:ln>
          </p:spPr>
        </p:pic>
        <p:sp>
          <p:nvSpPr>
            <p:cNvPr id="26641"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pic>
        <p:nvPicPr>
          <p:cNvPr id="26635" name="Oak A Small" descr="Young Tree A.png"/>
          <p:cNvPicPr>
            <a:picLocks noChangeAspect="1"/>
          </p:cNvPicPr>
          <p:nvPr/>
        </p:nvPicPr>
        <p:blipFill>
          <a:blip r:embed="rId11" cstate="print"/>
          <a:srcRect/>
          <a:stretch>
            <a:fillRect/>
          </a:stretch>
        </p:blipFill>
        <p:spPr bwMode="auto">
          <a:xfrm>
            <a:off x="1722438" y="3906838"/>
            <a:ext cx="965200" cy="1876425"/>
          </a:xfrm>
          <a:prstGeom prst="rect">
            <a:avLst/>
          </a:prstGeom>
          <a:noFill/>
          <a:ln w="9525">
            <a:noFill/>
            <a:miter lim="800000"/>
            <a:headEnd/>
            <a:tailEnd/>
          </a:ln>
        </p:spPr>
      </p:pic>
      <p:pic>
        <p:nvPicPr>
          <p:cNvPr id="26636" name="Oak B Small" descr="Young Tree B.png"/>
          <p:cNvPicPr>
            <a:picLocks noChangeAspect="1"/>
          </p:cNvPicPr>
          <p:nvPr/>
        </p:nvPicPr>
        <p:blipFill>
          <a:blip r:embed="rId12" cstate="print"/>
          <a:srcRect/>
          <a:stretch>
            <a:fillRect/>
          </a:stretch>
        </p:blipFill>
        <p:spPr bwMode="auto">
          <a:xfrm>
            <a:off x="4770438" y="3727450"/>
            <a:ext cx="1000125" cy="2044700"/>
          </a:xfrm>
          <a:prstGeom prst="rect">
            <a:avLst/>
          </a:prstGeom>
          <a:noFill/>
          <a:ln w="9525">
            <a:noFill/>
            <a:miter lim="800000"/>
            <a:headEnd/>
            <a:tailEnd/>
          </a:ln>
        </p:spPr>
      </p:pic>
      <p:sp>
        <p:nvSpPr>
          <p:cNvPr id="21" name="Title 20"/>
          <p:cNvSpPr>
            <a:spLocks noGrp="1"/>
          </p:cNvSpPr>
          <p:nvPr>
            <p:ph type="title"/>
          </p:nvPr>
        </p:nvSpPr>
        <p:spPr/>
        <p:txBody>
          <a:bodyPr>
            <a:normAutofit fontScale="90000"/>
          </a:bodyPr>
          <a:lstStyle/>
          <a:p>
            <a:r>
              <a:rPr lang="en-US" dirty="0" smtClean="0"/>
              <a:t>How Much Did These External Factors Affect Growth?</a:t>
            </a:r>
            <a:endParaRPr lang="en-US" dirty="0"/>
          </a:p>
        </p:txBody>
      </p:sp>
      <p:sp>
        <p:nvSpPr>
          <p:cNvPr id="22" name="Content Placeholder 21"/>
          <p:cNvSpPr>
            <a:spLocks noGrp="1"/>
          </p:cNvSpPr>
          <p:nvPr>
            <p:ph sz="quarter" idx="1"/>
          </p:nvPr>
        </p:nvSpPr>
        <p:spPr>
          <a:xfrm>
            <a:off x="612648" y="1417316"/>
            <a:ext cx="8153400" cy="1058594"/>
          </a:xfrm>
        </p:spPr>
        <p:txBody>
          <a:bodyPr>
            <a:normAutofit/>
          </a:bodyPr>
          <a:lstStyle/>
          <a:p>
            <a:r>
              <a:rPr lang="en-US" sz="1800" dirty="0" smtClean="0"/>
              <a:t>We need to analyze real data from the region to predict growth for these trees.</a:t>
            </a:r>
          </a:p>
          <a:p>
            <a:r>
              <a:rPr lang="en-US" sz="1800" dirty="0" smtClean="0"/>
              <a:t>We compare the actual height of the trees to their predicted heights to determine if the gardener’s effect was above or below average.</a:t>
            </a:r>
            <a:endParaRPr lang="en-US" sz="18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7651" name="Back" descr="back.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 name="outline"/>
          <p:cNvSpPr/>
          <p:nvPr/>
        </p:nvSpPr>
        <p:spPr>
          <a:xfrm>
            <a:off x="381000" y="1066800"/>
            <a:ext cx="8305800" cy="556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Rain" descr="rain.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6" name="Soil" descr="Soil.png"/>
          <p:cNvPicPr>
            <a:picLocks noChangeAspect="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8" name="Insect" descr="Insects.png"/>
          <p:cNvPicPr>
            <a:picLocks noChangeAspect="1"/>
          </p:cNvPicPr>
          <p:nvPr/>
        </p:nvPicPr>
        <p:blipFill>
          <a:blip r:embed="rId6" cstate="print"/>
          <a:srcRect/>
          <a:stretch>
            <a:fillRect/>
          </a:stretch>
        </p:blipFill>
        <p:spPr bwMode="auto">
          <a:xfrm>
            <a:off x="0" y="0"/>
            <a:ext cx="9144000" cy="6858000"/>
          </a:xfrm>
          <a:prstGeom prst="rect">
            <a:avLst/>
          </a:prstGeom>
          <a:noFill/>
          <a:ln w="9525">
            <a:noFill/>
            <a:miter lim="800000"/>
            <a:headEnd/>
            <a:tailEnd/>
          </a:ln>
        </p:spPr>
      </p:pic>
      <p:pic>
        <p:nvPicPr>
          <p:cNvPr id="9" name="in Point" descr="Insect Points.png"/>
          <p:cNvPicPr>
            <a:picLocks noChangeAspect="1"/>
          </p:cNvPicPr>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pic>
        <p:nvPicPr>
          <p:cNvPr id="10" name="rain Point" descr="Rain Points.png"/>
          <p:cNvPicPr>
            <a:picLocks noChangeAspect="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pic>
        <p:nvPicPr>
          <p:cNvPr id="12" name="soil Point" descr="Soil Points.png"/>
          <p:cNvPicPr>
            <a:picLocks noChangeAspect="1"/>
          </p:cNvPicPr>
          <p:nvPr/>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4" name="If we plot"/>
          <p:cNvSpPr txBox="1">
            <a:spLocks noChangeArrowheads="1"/>
          </p:cNvSpPr>
          <p:nvPr/>
        </p:nvSpPr>
        <p:spPr bwMode="auto">
          <a:xfrm>
            <a:off x="0" y="0"/>
            <a:ext cx="9144000" cy="708025"/>
          </a:xfrm>
          <a:prstGeom prst="rect">
            <a:avLst/>
          </a:prstGeom>
          <a:noFill/>
          <a:ln w="9525">
            <a:noFill/>
            <a:miter lim="800000"/>
            <a:headEnd/>
            <a:tailEnd/>
          </a:ln>
        </p:spPr>
        <p:txBody>
          <a:bodyPr>
            <a:spAutoFit/>
          </a:bodyPr>
          <a:lstStyle/>
          <a:p>
            <a:pPr algn="ctr"/>
            <a:r>
              <a:rPr lang="en-US" sz="2000">
                <a:solidFill>
                  <a:srgbClr val="000000"/>
                </a:solidFill>
                <a:latin typeface="Calibri" pitchFamily="34" charset="0"/>
              </a:rPr>
              <a:t>In order to find the impact of </a:t>
            </a:r>
            <a:r>
              <a:rPr lang="en-US" sz="2000">
                <a:solidFill>
                  <a:srgbClr val="558ED5"/>
                </a:solidFill>
                <a:latin typeface="Calibri" pitchFamily="34" charset="0"/>
              </a:rPr>
              <a:t>rainfall</a:t>
            </a:r>
            <a:r>
              <a:rPr lang="en-US" sz="2000">
                <a:solidFill>
                  <a:srgbClr val="000000"/>
                </a:solidFill>
                <a:latin typeface="Calibri" pitchFamily="34" charset="0"/>
              </a:rPr>
              <a:t>, </a:t>
            </a:r>
            <a:r>
              <a:rPr lang="en-US" sz="2000">
                <a:solidFill>
                  <a:srgbClr val="948A54"/>
                </a:solidFill>
                <a:latin typeface="Calibri" pitchFamily="34" charset="0"/>
              </a:rPr>
              <a:t>soil richness</a:t>
            </a:r>
            <a:r>
              <a:rPr lang="en-US" sz="2000">
                <a:solidFill>
                  <a:srgbClr val="000000"/>
                </a:solidFill>
                <a:latin typeface="Calibri" pitchFamily="34" charset="0"/>
              </a:rPr>
              <a:t>, and </a:t>
            </a:r>
            <a:r>
              <a:rPr lang="en-US" sz="2000">
                <a:solidFill>
                  <a:srgbClr val="E46C0A"/>
                </a:solidFill>
                <a:latin typeface="Calibri" pitchFamily="34" charset="0"/>
              </a:rPr>
              <a:t>temperature</a:t>
            </a:r>
            <a:r>
              <a:rPr lang="en-US" sz="2000">
                <a:solidFill>
                  <a:srgbClr val="000000"/>
                </a:solidFill>
                <a:latin typeface="Calibri" pitchFamily="34" charset="0"/>
              </a:rPr>
              <a:t>, we will plot the growth of each individual oak in the region compared to its environmental conditions.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custDataLst>
              <p:tags r:id="rId1"/>
            </p:custDataLst>
          </p:nvPr>
        </p:nvGraphicFramePr>
        <p:xfrm>
          <a:off x="901700" y="1607658"/>
          <a:ext cx="7366000" cy="1371600"/>
        </p:xfrm>
        <a:graphic>
          <a:graphicData uri="http://schemas.openxmlformats.org/drawingml/2006/table">
            <a:tbl>
              <a:tblPr firstRow="1" bandRow="1">
                <a:tableStyleId>{5940675A-B579-460E-94D1-54222C63F5DA}</a:tableStyleId>
              </a:tblPr>
              <a:tblGrid>
                <a:gridCol w="1841500"/>
                <a:gridCol w="1841500"/>
                <a:gridCol w="1841500"/>
                <a:gridCol w="1841500"/>
              </a:tblGrid>
              <a:tr h="370840">
                <a:tc>
                  <a:txBody>
                    <a:bodyPr/>
                    <a:lstStyle/>
                    <a:p>
                      <a:pPr algn="ctr"/>
                      <a:r>
                        <a:rPr lang="en-US" sz="2400" b="1" dirty="0" smtClean="0">
                          <a:solidFill>
                            <a:srgbClr val="558ED5"/>
                          </a:solidFill>
                          <a:latin typeface="+mn-lt"/>
                          <a:cs typeface="Arial" pitchFamily="34" charset="0"/>
                        </a:rPr>
                        <a:t>R</a:t>
                      </a:r>
                      <a:r>
                        <a:rPr lang="en-US" sz="2400" b="1" dirty="0" smtClean="0">
                          <a:solidFill>
                            <a:srgbClr val="558ED5"/>
                          </a:solidFill>
                          <a:latin typeface="+mn-lt"/>
                        </a:rPr>
                        <a:t>ainfall</a:t>
                      </a:r>
                      <a:endParaRPr lang="en-US" sz="2400" b="1" dirty="0">
                        <a:solidFill>
                          <a:srgbClr val="558ED5"/>
                        </a:solidFill>
                        <a:latin typeface="+mn-lt"/>
                      </a:endParaRPr>
                    </a:p>
                  </a:txBody>
                  <a:tcPr anchor="ctr"/>
                </a:tc>
                <a:tc>
                  <a:txBody>
                    <a:bodyPr/>
                    <a:lstStyle/>
                    <a:p>
                      <a:pPr algn="ctr"/>
                      <a:r>
                        <a:rPr lang="en-US" sz="2400" b="1" dirty="0" smtClean="0">
                          <a:solidFill>
                            <a:srgbClr val="558ED5"/>
                          </a:solidFill>
                          <a:latin typeface="+mn-lt"/>
                        </a:rPr>
                        <a:t>Low</a:t>
                      </a:r>
                      <a:endParaRPr lang="en-US" sz="2400" b="1" dirty="0">
                        <a:solidFill>
                          <a:srgbClr val="558ED5"/>
                        </a:solidFill>
                        <a:latin typeface="+mn-lt"/>
                      </a:endParaRPr>
                    </a:p>
                  </a:txBody>
                  <a:tcPr anchor="ctr"/>
                </a:tc>
                <a:tc>
                  <a:txBody>
                    <a:bodyPr/>
                    <a:lstStyle/>
                    <a:p>
                      <a:pPr algn="ctr"/>
                      <a:r>
                        <a:rPr lang="en-US" sz="2400" b="1" dirty="0" smtClean="0">
                          <a:solidFill>
                            <a:srgbClr val="558ED5"/>
                          </a:solidFill>
                          <a:latin typeface="+mn-lt"/>
                        </a:rPr>
                        <a:t>Medium</a:t>
                      </a:r>
                      <a:endParaRPr lang="en-US" sz="2400" b="1" dirty="0">
                        <a:solidFill>
                          <a:srgbClr val="558ED5"/>
                        </a:solidFill>
                        <a:latin typeface="+mn-lt"/>
                      </a:endParaRPr>
                    </a:p>
                  </a:txBody>
                  <a:tcPr anchor="ctr"/>
                </a:tc>
                <a:tc>
                  <a:txBody>
                    <a:bodyPr/>
                    <a:lstStyle/>
                    <a:p>
                      <a:pPr algn="ctr"/>
                      <a:r>
                        <a:rPr lang="en-US" sz="2400" b="1" dirty="0" smtClean="0">
                          <a:solidFill>
                            <a:srgbClr val="558ED5"/>
                          </a:solidFill>
                          <a:latin typeface="+mn-lt"/>
                        </a:rPr>
                        <a:t>High</a:t>
                      </a:r>
                      <a:endParaRPr lang="en-US" sz="2400" b="1" dirty="0">
                        <a:solidFill>
                          <a:srgbClr val="558ED5"/>
                        </a:solidFill>
                        <a:latin typeface="+mn-lt"/>
                      </a:endParaRPr>
                    </a:p>
                  </a:txBody>
                  <a:tcPr anchor="ctr"/>
                </a:tc>
              </a:tr>
              <a:tr h="370840">
                <a:tc>
                  <a:txBody>
                    <a:bodyPr/>
                    <a:lstStyle/>
                    <a:p>
                      <a:pPr algn="ctr"/>
                      <a:r>
                        <a:rPr lang="en-US" b="1" dirty="0" smtClean="0">
                          <a:solidFill>
                            <a:srgbClr val="558ED5"/>
                          </a:solidFill>
                          <a:latin typeface="+mn-lt"/>
                        </a:rPr>
                        <a:t>Growth in inches relative to the</a:t>
                      </a:r>
                      <a:r>
                        <a:rPr lang="en-US" b="1" baseline="0" dirty="0" smtClean="0">
                          <a:solidFill>
                            <a:srgbClr val="558ED5"/>
                          </a:solidFill>
                          <a:latin typeface="+mn-lt"/>
                        </a:rPr>
                        <a:t> average</a:t>
                      </a:r>
                      <a:endParaRPr lang="en-US" b="1" dirty="0">
                        <a:solidFill>
                          <a:srgbClr val="558ED5"/>
                        </a:solidFill>
                        <a:latin typeface="+mn-lt"/>
                      </a:endParaRPr>
                    </a:p>
                  </a:txBody>
                  <a:tcPr anchor="ctr"/>
                </a:tc>
                <a:tc>
                  <a:txBody>
                    <a:bodyPr/>
                    <a:lstStyle/>
                    <a:p>
                      <a:pPr algn="ctr"/>
                      <a:r>
                        <a:rPr lang="en-US" sz="3200" b="1" dirty="0" smtClean="0">
                          <a:solidFill>
                            <a:srgbClr val="558ED5"/>
                          </a:solidFill>
                          <a:latin typeface="+mn-lt"/>
                        </a:rPr>
                        <a:t>-5</a:t>
                      </a:r>
                      <a:endParaRPr lang="en-US" sz="3200" b="1" dirty="0">
                        <a:solidFill>
                          <a:srgbClr val="558ED5"/>
                        </a:solidFill>
                        <a:latin typeface="+mn-lt"/>
                      </a:endParaRPr>
                    </a:p>
                  </a:txBody>
                  <a:tcPr anchor="ctr"/>
                </a:tc>
                <a:tc>
                  <a:txBody>
                    <a:bodyPr/>
                    <a:lstStyle/>
                    <a:p>
                      <a:pPr algn="ctr"/>
                      <a:r>
                        <a:rPr lang="en-US" sz="3200" b="1" dirty="0" smtClean="0">
                          <a:solidFill>
                            <a:srgbClr val="558ED5"/>
                          </a:solidFill>
                          <a:latin typeface="+mn-lt"/>
                        </a:rPr>
                        <a:t>-2</a:t>
                      </a:r>
                      <a:endParaRPr lang="en-US" sz="3200" b="1" dirty="0">
                        <a:solidFill>
                          <a:srgbClr val="558ED5"/>
                        </a:solidFill>
                        <a:latin typeface="+mn-lt"/>
                      </a:endParaRPr>
                    </a:p>
                  </a:txBody>
                  <a:tcPr anchor="ctr"/>
                </a:tc>
                <a:tc>
                  <a:txBody>
                    <a:bodyPr/>
                    <a:lstStyle/>
                    <a:p>
                      <a:pPr algn="ctr"/>
                      <a:r>
                        <a:rPr lang="en-US" sz="3200" b="1" dirty="0" smtClean="0">
                          <a:solidFill>
                            <a:srgbClr val="558ED5"/>
                          </a:solidFill>
                          <a:latin typeface="+mn-lt"/>
                        </a:rPr>
                        <a:t>+3</a:t>
                      </a:r>
                    </a:p>
                  </a:txBody>
                  <a:tcPr anchor="ctr"/>
                </a:tc>
              </a:tr>
            </a:tbl>
          </a:graphicData>
        </a:graphic>
      </p:graphicFrame>
      <p:graphicFrame>
        <p:nvGraphicFramePr>
          <p:cNvPr id="6" name="Table 5"/>
          <p:cNvGraphicFramePr>
            <a:graphicFrameLocks noGrp="1"/>
          </p:cNvGraphicFramePr>
          <p:nvPr>
            <p:custDataLst>
              <p:tags r:id="rId2"/>
            </p:custDataLst>
          </p:nvPr>
        </p:nvGraphicFramePr>
        <p:xfrm>
          <a:off x="901700" y="3318983"/>
          <a:ext cx="7366000" cy="1371600"/>
        </p:xfrm>
        <a:graphic>
          <a:graphicData uri="http://schemas.openxmlformats.org/drawingml/2006/table">
            <a:tbl>
              <a:tblPr firstRow="1" bandRow="1">
                <a:tableStyleId>{5940675A-B579-460E-94D1-54222C63F5DA}</a:tableStyleId>
              </a:tblPr>
              <a:tblGrid>
                <a:gridCol w="1841500"/>
                <a:gridCol w="1841500"/>
                <a:gridCol w="1841500"/>
                <a:gridCol w="1841500"/>
              </a:tblGrid>
              <a:tr h="370840">
                <a:tc>
                  <a:txBody>
                    <a:bodyPr/>
                    <a:lstStyle/>
                    <a:p>
                      <a:pPr algn="ctr"/>
                      <a:r>
                        <a:rPr lang="en-US" sz="2400" b="1" dirty="0" smtClean="0">
                          <a:solidFill>
                            <a:srgbClr val="948A54"/>
                          </a:solidFill>
                        </a:rPr>
                        <a:t>Soil Richness</a:t>
                      </a:r>
                      <a:endParaRPr lang="en-US" sz="2400" b="1" dirty="0">
                        <a:solidFill>
                          <a:srgbClr val="948A54"/>
                        </a:solidFill>
                      </a:endParaRPr>
                    </a:p>
                  </a:txBody>
                  <a:tcPr anchor="ctr"/>
                </a:tc>
                <a:tc>
                  <a:txBody>
                    <a:bodyPr/>
                    <a:lstStyle/>
                    <a:p>
                      <a:pPr algn="ctr"/>
                      <a:r>
                        <a:rPr lang="en-US" sz="2400" b="1" dirty="0" smtClean="0">
                          <a:solidFill>
                            <a:srgbClr val="948A54"/>
                          </a:solidFill>
                        </a:rPr>
                        <a:t>Low</a:t>
                      </a:r>
                      <a:endParaRPr lang="en-US" sz="2400" b="1" dirty="0">
                        <a:solidFill>
                          <a:srgbClr val="948A54"/>
                        </a:solidFill>
                      </a:endParaRPr>
                    </a:p>
                  </a:txBody>
                  <a:tcPr anchor="ctr"/>
                </a:tc>
                <a:tc>
                  <a:txBody>
                    <a:bodyPr/>
                    <a:lstStyle/>
                    <a:p>
                      <a:pPr algn="ctr"/>
                      <a:r>
                        <a:rPr lang="en-US" sz="2400" b="1" dirty="0" smtClean="0">
                          <a:solidFill>
                            <a:srgbClr val="948A54"/>
                          </a:solidFill>
                        </a:rPr>
                        <a:t>Medium</a:t>
                      </a:r>
                      <a:endParaRPr lang="en-US" sz="2400" b="1" dirty="0">
                        <a:solidFill>
                          <a:srgbClr val="948A54"/>
                        </a:solidFill>
                      </a:endParaRPr>
                    </a:p>
                  </a:txBody>
                  <a:tcPr anchor="ctr"/>
                </a:tc>
                <a:tc>
                  <a:txBody>
                    <a:bodyPr/>
                    <a:lstStyle/>
                    <a:p>
                      <a:pPr algn="ctr"/>
                      <a:r>
                        <a:rPr lang="en-US" sz="2400" b="1" dirty="0" smtClean="0">
                          <a:solidFill>
                            <a:srgbClr val="948A54"/>
                          </a:solidFill>
                        </a:rPr>
                        <a:t>High</a:t>
                      </a:r>
                      <a:endParaRPr lang="en-US" sz="2400" b="1" dirty="0">
                        <a:solidFill>
                          <a:srgbClr val="948A54"/>
                        </a:solidFill>
                      </a:endParaRPr>
                    </a:p>
                  </a:txBody>
                  <a:tcPr anchor="ctr"/>
                </a:tc>
              </a:tr>
              <a:tr h="370840">
                <a:tc>
                  <a:txBody>
                    <a:bodyPr/>
                    <a:lstStyle/>
                    <a:p>
                      <a:pPr algn="ctr"/>
                      <a:r>
                        <a:rPr lang="en-US" b="1" dirty="0" smtClean="0">
                          <a:solidFill>
                            <a:srgbClr val="948A54"/>
                          </a:solidFill>
                        </a:rPr>
                        <a:t>Growth in inches relative to the</a:t>
                      </a:r>
                      <a:r>
                        <a:rPr lang="en-US" b="1" baseline="0" dirty="0" smtClean="0">
                          <a:solidFill>
                            <a:srgbClr val="948A54"/>
                          </a:solidFill>
                        </a:rPr>
                        <a:t> average</a:t>
                      </a:r>
                      <a:endParaRPr lang="en-US" b="1" dirty="0">
                        <a:solidFill>
                          <a:srgbClr val="948A54"/>
                        </a:solidFill>
                      </a:endParaRPr>
                    </a:p>
                  </a:txBody>
                  <a:tcPr anchor="ctr"/>
                </a:tc>
                <a:tc>
                  <a:txBody>
                    <a:bodyPr/>
                    <a:lstStyle/>
                    <a:p>
                      <a:pPr algn="ctr"/>
                      <a:r>
                        <a:rPr lang="en-US" sz="3200" b="1" dirty="0" smtClean="0">
                          <a:solidFill>
                            <a:srgbClr val="948A54"/>
                          </a:solidFill>
                        </a:rPr>
                        <a:t>-3</a:t>
                      </a:r>
                      <a:endParaRPr lang="en-US" sz="3200" b="1" dirty="0">
                        <a:solidFill>
                          <a:srgbClr val="948A54"/>
                        </a:solidFill>
                      </a:endParaRPr>
                    </a:p>
                  </a:txBody>
                  <a:tcPr anchor="ctr"/>
                </a:tc>
                <a:tc>
                  <a:txBody>
                    <a:bodyPr/>
                    <a:lstStyle/>
                    <a:p>
                      <a:pPr algn="ctr"/>
                      <a:r>
                        <a:rPr lang="en-US" sz="3200" b="1" dirty="0" smtClean="0">
                          <a:solidFill>
                            <a:srgbClr val="948A54"/>
                          </a:solidFill>
                        </a:rPr>
                        <a:t>-1</a:t>
                      </a:r>
                      <a:endParaRPr lang="en-US" sz="3200" b="1" dirty="0">
                        <a:solidFill>
                          <a:srgbClr val="948A54"/>
                        </a:solidFill>
                      </a:endParaRPr>
                    </a:p>
                  </a:txBody>
                  <a:tcPr anchor="ctr"/>
                </a:tc>
                <a:tc>
                  <a:txBody>
                    <a:bodyPr/>
                    <a:lstStyle/>
                    <a:p>
                      <a:pPr algn="ctr"/>
                      <a:r>
                        <a:rPr lang="en-US" sz="3200" b="1" dirty="0" smtClean="0">
                          <a:solidFill>
                            <a:srgbClr val="948A54"/>
                          </a:solidFill>
                        </a:rPr>
                        <a:t>+2</a:t>
                      </a:r>
                    </a:p>
                  </a:txBody>
                  <a:tcPr anchor="ctr"/>
                </a:tc>
              </a:tr>
            </a:tbl>
          </a:graphicData>
        </a:graphic>
      </p:graphicFrame>
      <p:graphicFrame>
        <p:nvGraphicFramePr>
          <p:cNvPr id="7" name="Table 6"/>
          <p:cNvGraphicFramePr>
            <a:graphicFrameLocks noGrp="1"/>
          </p:cNvGraphicFramePr>
          <p:nvPr>
            <p:custDataLst>
              <p:tags r:id="rId3"/>
            </p:custDataLst>
          </p:nvPr>
        </p:nvGraphicFramePr>
        <p:xfrm>
          <a:off x="901700" y="5031895"/>
          <a:ext cx="7366000" cy="1371600"/>
        </p:xfrm>
        <a:graphic>
          <a:graphicData uri="http://schemas.openxmlformats.org/drawingml/2006/table">
            <a:tbl>
              <a:tblPr firstRow="1" bandRow="1">
                <a:tableStyleId>{5940675A-B579-460E-94D1-54222C63F5DA}</a:tableStyleId>
              </a:tblPr>
              <a:tblGrid>
                <a:gridCol w="1841500"/>
                <a:gridCol w="1841500"/>
                <a:gridCol w="1841500"/>
                <a:gridCol w="1841500"/>
              </a:tblGrid>
              <a:tr h="370840">
                <a:tc>
                  <a:txBody>
                    <a:bodyPr/>
                    <a:lstStyle/>
                    <a:p>
                      <a:pPr algn="ctr"/>
                      <a:r>
                        <a:rPr lang="en-US" sz="2400" b="1" dirty="0" smtClean="0">
                          <a:solidFill>
                            <a:srgbClr val="E46C0A"/>
                          </a:solidFill>
                        </a:rPr>
                        <a:t>Temperature</a:t>
                      </a:r>
                      <a:endParaRPr lang="en-US" sz="2400" b="1" dirty="0">
                        <a:solidFill>
                          <a:srgbClr val="E46C0A"/>
                        </a:solidFill>
                      </a:endParaRPr>
                    </a:p>
                  </a:txBody>
                  <a:tcPr marL="0" marR="0" anchor="ctr"/>
                </a:tc>
                <a:tc>
                  <a:txBody>
                    <a:bodyPr/>
                    <a:lstStyle/>
                    <a:p>
                      <a:pPr algn="ctr"/>
                      <a:r>
                        <a:rPr lang="en-US" sz="2400" b="1" dirty="0" smtClean="0">
                          <a:solidFill>
                            <a:srgbClr val="E46C0A"/>
                          </a:solidFill>
                        </a:rPr>
                        <a:t>Low</a:t>
                      </a:r>
                      <a:endParaRPr lang="en-US" sz="2400" b="1" dirty="0">
                        <a:solidFill>
                          <a:srgbClr val="E46C0A"/>
                        </a:solidFill>
                      </a:endParaRPr>
                    </a:p>
                  </a:txBody>
                  <a:tcPr anchor="ctr"/>
                </a:tc>
                <a:tc>
                  <a:txBody>
                    <a:bodyPr/>
                    <a:lstStyle/>
                    <a:p>
                      <a:pPr algn="ctr"/>
                      <a:r>
                        <a:rPr lang="en-US" sz="2400" b="1" dirty="0" smtClean="0">
                          <a:solidFill>
                            <a:srgbClr val="E46C0A"/>
                          </a:solidFill>
                        </a:rPr>
                        <a:t>Medium</a:t>
                      </a:r>
                      <a:endParaRPr lang="en-US" sz="2400" b="1" dirty="0">
                        <a:solidFill>
                          <a:srgbClr val="E46C0A"/>
                        </a:solidFill>
                      </a:endParaRPr>
                    </a:p>
                  </a:txBody>
                  <a:tcPr anchor="ctr"/>
                </a:tc>
                <a:tc>
                  <a:txBody>
                    <a:bodyPr/>
                    <a:lstStyle/>
                    <a:p>
                      <a:pPr algn="ctr"/>
                      <a:r>
                        <a:rPr lang="en-US" sz="2400" b="1" dirty="0" smtClean="0">
                          <a:solidFill>
                            <a:srgbClr val="E46C0A"/>
                          </a:solidFill>
                        </a:rPr>
                        <a:t>High</a:t>
                      </a:r>
                      <a:endParaRPr lang="en-US" sz="2400" b="1" dirty="0">
                        <a:solidFill>
                          <a:srgbClr val="E46C0A"/>
                        </a:solidFill>
                      </a:endParaRPr>
                    </a:p>
                  </a:txBody>
                  <a:tcPr anchor="ctr"/>
                </a:tc>
              </a:tr>
              <a:tr h="370840">
                <a:tc>
                  <a:txBody>
                    <a:bodyPr/>
                    <a:lstStyle/>
                    <a:p>
                      <a:pPr algn="ctr"/>
                      <a:r>
                        <a:rPr lang="en-US" b="1" dirty="0" smtClean="0">
                          <a:solidFill>
                            <a:srgbClr val="E46C0A"/>
                          </a:solidFill>
                        </a:rPr>
                        <a:t>Growth in inches relative to the</a:t>
                      </a:r>
                      <a:r>
                        <a:rPr lang="en-US" b="1" baseline="0" dirty="0" smtClean="0">
                          <a:solidFill>
                            <a:srgbClr val="E46C0A"/>
                          </a:solidFill>
                        </a:rPr>
                        <a:t> average</a:t>
                      </a:r>
                      <a:endParaRPr lang="en-US" b="1" dirty="0">
                        <a:solidFill>
                          <a:srgbClr val="E46C0A"/>
                        </a:solidFill>
                      </a:endParaRPr>
                    </a:p>
                  </a:txBody>
                  <a:tcPr anchor="ctr"/>
                </a:tc>
                <a:tc>
                  <a:txBody>
                    <a:bodyPr/>
                    <a:lstStyle/>
                    <a:p>
                      <a:pPr algn="ctr"/>
                      <a:r>
                        <a:rPr lang="en-US" sz="3200" b="1" dirty="0" smtClean="0">
                          <a:solidFill>
                            <a:srgbClr val="E46C0A"/>
                          </a:solidFill>
                        </a:rPr>
                        <a:t>+5</a:t>
                      </a:r>
                      <a:endParaRPr lang="en-US" sz="3200" b="1" dirty="0">
                        <a:solidFill>
                          <a:srgbClr val="E46C0A"/>
                        </a:solidFill>
                      </a:endParaRPr>
                    </a:p>
                  </a:txBody>
                  <a:tcPr anchor="ctr"/>
                </a:tc>
                <a:tc>
                  <a:txBody>
                    <a:bodyPr/>
                    <a:lstStyle/>
                    <a:p>
                      <a:pPr algn="ctr"/>
                      <a:r>
                        <a:rPr lang="en-US" sz="3200" b="1" dirty="0" smtClean="0">
                          <a:solidFill>
                            <a:srgbClr val="E46C0A"/>
                          </a:solidFill>
                        </a:rPr>
                        <a:t>-3</a:t>
                      </a:r>
                      <a:endParaRPr lang="en-US" sz="3200" b="1" dirty="0">
                        <a:solidFill>
                          <a:srgbClr val="E46C0A"/>
                        </a:solidFill>
                      </a:endParaRPr>
                    </a:p>
                  </a:txBody>
                  <a:tcPr anchor="ctr"/>
                </a:tc>
                <a:tc>
                  <a:txBody>
                    <a:bodyPr/>
                    <a:lstStyle/>
                    <a:p>
                      <a:pPr algn="ctr"/>
                      <a:r>
                        <a:rPr lang="en-US" sz="3200" b="1" dirty="0" smtClean="0">
                          <a:solidFill>
                            <a:srgbClr val="E46C0A"/>
                          </a:solidFill>
                        </a:rPr>
                        <a:t>-8</a:t>
                      </a:r>
                    </a:p>
                  </a:txBody>
                  <a:tcPr anchor="ctr"/>
                </a:tc>
              </a:tr>
            </a:tbl>
          </a:graphicData>
        </a:graphic>
      </p:graphicFrame>
      <p:sp>
        <p:nvSpPr>
          <p:cNvPr id="10" name="Title 9"/>
          <p:cNvSpPr>
            <a:spLocks noGrp="1"/>
          </p:cNvSpPr>
          <p:nvPr>
            <p:ph type="title"/>
          </p:nvPr>
        </p:nvSpPr>
        <p:spPr/>
        <p:txBody>
          <a:bodyPr>
            <a:normAutofit fontScale="90000"/>
          </a:bodyPr>
          <a:lstStyle/>
          <a:p>
            <a:r>
              <a:rPr lang="en-US" dirty="0" smtClean="0"/>
              <a:t>Calculating Our Prediction Adjustments Based on Real Data</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3496235"/>
          </a:xfrm>
        </p:spPr>
        <p:txBody>
          <a:bodyPr>
            <a:normAutofit/>
          </a:bodyPr>
          <a:lstStyle/>
          <a:p>
            <a:r>
              <a:rPr lang="en-US" dirty="0" smtClean="0"/>
              <a:t>Value-Added Research Center Projects</a:t>
            </a:r>
          </a:p>
          <a:p>
            <a:r>
              <a:rPr lang="en-US" dirty="0" smtClean="0"/>
              <a:t>The Goal of Value-Added in Education</a:t>
            </a:r>
          </a:p>
          <a:p>
            <a:r>
              <a:rPr lang="en-US" dirty="0" smtClean="0"/>
              <a:t>Using Value-Added with Other Data</a:t>
            </a:r>
          </a:p>
          <a:p>
            <a:endParaRPr lang="en-US" dirty="0" smtClean="0"/>
          </a:p>
          <a:p>
            <a:r>
              <a:rPr lang="en-US" dirty="0" smtClean="0"/>
              <a:t>Sean McLaughlin</a:t>
            </a:r>
          </a:p>
        </p:txBody>
      </p:sp>
      <p:sp>
        <p:nvSpPr>
          <p:cNvPr id="2" name="Title 1"/>
          <p:cNvSpPr>
            <a:spLocks noGrp="1"/>
          </p:cNvSpPr>
          <p:nvPr>
            <p:ph type="title"/>
          </p:nvPr>
        </p:nvSpPr>
        <p:spPr/>
        <p:txBody>
          <a:bodyPr/>
          <a:lstStyle/>
          <a:p>
            <a:r>
              <a:rPr lang="en-US" dirty="0" smtClean="0"/>
              <a:t>Value-added context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29703" name="Oak A Small" descr="Young Tree A.png"/>
          <p:cNvPicPr>
            <a:picLocks noChangeAspect="1"/>
          </p:cNvPicPr>
          <p:nvPr/>
        </p:nvPicPr>
        <p:blipFill>
          <a:blip r:embed="rId4" cstate="print"/>
          <a:srcRect/>
          <a:stretch>
            <a:fillRect/>
          </a:stretch>
        </p:blipFill>
        <p:spPr bwMode="auto">
          <a:xfrm>
            <a:off x="1722438" y="3906838"/>
            <a:ext cx="965200" cy="1876425"/>
          </a:xfrm>
          <a:prstGeom prst="rect">
            <a:avLst/>
          </a:prstGeom>
          <a:noFill/>
          <a:ln w="9525">
            <a:noFill/>
            <a:miter lim="800000"/>
            <a:headEnd/>
            <a:tailEnd/>
          </a:ln>
        </p:spPr>
      </p:pic>
      <p:pic>
        <p:nvPicPr>
          <p:cNvPr id="29704" name="Oak B Small" descr="Young Tree B.png"/>
          <p:cNvPicPr>
            <a:picLocks noChangeAspect="1"/>
          </p:cNvPicPr>
          <p:nvPr/>
        </p:nvPicPr>
        <p:blipFill>
          <a:blip r:embed="rId5" cstate="print"/>
          <a:srcRect/>
          <a:stretch>
            <a:fillRect/>
          </a:stretch>
        </p:blipFill>
        <p:spPr bwMode="auto">
          <a:xfrm>
            <a:off x="4770438" y="3727450"/>
            <a:ext cx="1000125" cy="2044700"/>
          </a:xfrm>
          <a:prstGeom prst="rect">
            <a:avLst/>
          </a:prstGeom>
          <a:noFill/>
          <a:ln w="9525">
            <a:noFill/>
            <a:miter lim="800000"/>
            <a:headEnd/>
            <a:tailEnd/>
          </a:ln>
        </p:spPr>
      </p:pic>
      <p:sp>
        <p:nvSpPr>
          <p:cNvPr id="29705" name="Oak A 1 Year"/>
          <p:cNvSpPr txBox="1">
            <a:spLocks noChangeArrowheads="1"/>
          </p:cNvSpPr>
          <p:nvPr/>
        </p:nvSpPr>
        <p:spPr bwMode="auto">
          <a:xfrm>
            <a:off x="14906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Age 3</a:t>
            </a:r>
          </a:p>
          <a:p>
            <a:pPr algn="ctr"/>
            <a:r>
              <a:rPr lang="en-US">
                <a:solidFill>
                  <a:srgbClr val="000000"/>
                </a:solidFill>
              </a:rPr>
              <a:t>(1 year ago)</a:t>
            </a:r>
          </a:p>
        </p:txBody>
      </p:sp>
      <p:sp>
        <p:nvSpPr>
          <p:cNvPr id="29706" name="Oak B 1 Year"/>
          <p:cNvSpPr txBox="1">
            <a:spLocks noChangeArrowheads="1"/>
          </p:cNvSpPr>
          <p:nvPr/>
        </p:nvSpPr>
        <p:spPr bwMode="auto">
          <a:xfrm>
            <a:off x="4589463" y="5753100"/>
            <a:ext cx="1428750" cy="923925"/>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Age 3</a:t>
            </a:r>
          </a:p>
          <a:p>
            <a:pPr algn="ctr"/>
            <a:r>
              <a:rPr lang="en-US">
                <a:solidFill>
                  <a:srgbClr val="000000"/>
                </a:solidFill>
              </a:rPr>
              <a:t>(1 year ago)</a:t>
            </a:r>
          </a:p>
        </p:txBody>
      </p:sp>
      <p:pic>
        <p:nvPicPr>
          <p:cNvPr id="45"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2940898" y="3155270"/>
            <a:ext cx="1369583" cy="2660904"/>
          </a:xfrm>
          <a:prstGeom prst="rect">
            <a:avLst/>
          </a:prstGeom>
        </p:spPr>
      </p:pic>
      <p:pic>
        <p:nvPicPr>
          <p:cNvPr id="46" name="Tree B" descr="Old Tree B.png"/>
          <p:cNvPicPr>
            <a:picLocks noChangeAspect="1"/>
          </p:cNvPicPr>
          <p:nvPr/>
        </p:nvPicPr>
        <p:blipFill>
          <a:blip r:embed="rId7" cstate="print">
            <a:duotone>
              <a:prstClr val="black"/>
              <a:schemeClr val="accent1">
                <a:tint val="45000"/>
                <a:satMod val="400000"/>
              </a:schemeClr>
            </a:duotone>
          </a:blip>
          <a:stretch>
            <a:fillRect/>
          </a:stretch>
        </p:blipFill>
        <p:spPr>
          <a:xfrm>
            <a:off x="5992654" y="2949043"/>
            <a:ext cx="1384615" cy="2858561"/>
          </a:xfrm>
          <a:prstGeom prst="rect">
            <a:avLst/>
          </a:prstGeom>
        </p:spPr>
      </p:pic>
      <p:grpSp>
        <p:nvGrpSpPr>
          <p:cNvPr id="2" name="61 in"/>
          <p:cNvGrpSpPr>
            <a:grpSpLocks/>
          </p:cNvGrpSpPr>
          <p:nvPr/>
        </p:nvGrpSpPr>
        <p:grpSpPr bwMode="auto">
          <a:xfrm>
            <a:off x="3879850" y="2717800"/>
            <a:ext cx="771525" cy="3032125"/>
            <a:chOff x="3879668" y="2717981"/>
            <a:chExt cx="771365" cy="3031852"/>
          </a:xfrm>
        </p:grpSpPr>
        <p:sp>
          <p:nvSpPr>
            <p:cNvPr id="48" name="Right Bracket 47"/>
            <p:cNvSpPr/>
            <p:nvPr/>
          </p:nvSpPr>
          <p:spPr>
            <a:xfrm>
              <a:off x="4168533" y="3162441"/>
              <a:ext cx="136497" cy="2587392"/>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9730" name="TextBox 48"/>
            <p:cNvSpPr txBox="1">
              <a:spLocks noChangeArrowheads="1"/>
            </p:cNvSpPr>
            <p:nvPr/>
          </p:nvSpPr>
          <p:spPr bwMode="auto">
            <a:xfrm>
              <a:off x="3879668" y="271798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67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51" name="Right Bracket 50"/>
            <p:cNvSpPr/>
            <p:nvPr/>
          </p:nvSpPr>
          <p:spPr>
            <a:xfrm>
              <a:off x="7307200" y="2949245"/>
              <a:ext cx="138083" cy="2815828"/>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9728" name="TextBox 51"/>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grpSp>
        <p:nvGrpSpPr>
          <p:cNvPr id="4" name="Gar A"/>
          <p:cNvGrpSpPr>
            <a:grpSpLocks/>
          </p:cNvGrpSpPr>
          <p:nvPr/>
        </p:nvGrpSpPr>
        <p:grpSpPr bwMode="auto">
          <a:xfrm>
            <a:off x="0" y="2551113"/>
            <a:ext cx="1403350" cy="1779587"/>
            <a:chOff x="0" y="2550340"/>
            <a:chExt cx="1403013" cy="1780221"/>
          </a:xfrm>
        </p:grpSpPr>
        <p:pic>
          <p:nvPicPr>
            <p:cNvPr id="29725" name="Gardener A" descr="Gardener A.png"/>
            <p:cNvPicPr>
              <a:picLocks noChangeAspect="1"/>
            </p:cNvPicPr>
            <p:nvPr/>
          </p:nvPicPr>
          <p:blipFill>
            <a:blip r:embed="rId8" cstate="print"/>
            <a:srcRect/>
            <a:stretch>
              <a:fillRect/>
            </a:stretch>
          </p:blipFill>
          <p:spPr bwMode="auto">
            <a:xfrm>
              <a:off x="338931" y="2937013"/>
              <a:ext cx="527047" cy="1393548"/>
            </a:xfrm>
            <a:prstGeom prst="rect">
              <a:avLst/>
            </a:prstGeom>
            <a:noFill/>
            <a:ln w="9525">
              <a:noFill/>
              <a:miter lim="800000"/>
              <a:headEnd/>
              <a:tailEnd/>
            </a:ln>
          </p:spPr>
        </p:pic>
        <p:sp>
          <p:nvSpPr>
            <p:cNvPr id="2972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29723" name="Gardener B" descr="Gardeners B.png"/>
            <p:cNvPicPr>
              <a:picLocks noChangeAspect="1"/>
            </p:cNvPicPr>
            <p:nvPr/>
          </p:nvPicPr>
          <p:blipFill>
            <a:blip r:embed="rId9" cstate="print"/>
            <a:srcRect/>
            <a:stretch>
              <a:fillRect/>
            </a:stretch>
          </p:blipFill>
          <p:spPr bwMode="auto">
            <a:xfrm>
              <a:off x="8270581" y="2935426"/>
              <a:ext cx="518114" cy="1393548"/>
            </a:xfrm>
            <a:prstGeom prst="rect">
              <a:avLst/>
            </a:prstGeom>
            <a:noFill/>
            <a:ln w="9525">
              <a:noFill/>
              <a:miter lim="800000"/>
              <a:headEnd/>
              <a:tailEnd/>
            </a:ln>
          </p:spPr>
        </p:pic>
        <p:sp>
          <p:nvSpPr>
            <p:cNvPr id="2972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sp>
        <p:nvSpPr>
          <p:cNvPr id="29713" name="Oak A Today"/>
          <p:cNvSpPr txBox="1">
            <a:spLocks noChangeArrowheads="1"/>
          </p:cNvSpPr>
          <p:nvPr/>
        </p:nvSpPr>
        <p:spPr bwMode="auto">
          <a:xfrm>
            <a:off x="3022600" y="5753100"/>
            <a:ext cx="1209675" cy="646113"/>
          </a:xfrm>
          <a:prstGeom prst="rect">
            <a:avLst/>
          </a:prstGeom>
          <a:noFill/>
          <a:ln w="9525">
            <a:noFill/>
            <a:miter lim="800000"/>
            <a:headEnd/>
            <a:tailEnd/>
          </a:ln>
        </p:spPr>
        <p:txBody>
          <a:bodyPr wrap="none">
            <a:spAutoFit/>
          </a:bodyPr>
          <a:lstStyle/>
          <a:p>
            <a:pPr algn="ctr"/>
            <a:r>
              <a:rPr lang="en-US">
                <a:solidFill>
                  <a:srgbClr val="000000"/>
                </a:solidFill>
              </a:rPr>
              <a:t>Oak A</a:t>
            </a:r>
          </a:p>
          <a:p>
            <a:pPr algn="ctr"/>
            <a:r>
              <a:rPr lang="en-US">
                <a:solidFill>
                  <a:srgbClr val="000000"/>
                </a:solidFill>
              </a:rPr>
              <a:t>Prediction</a:t>
            </a:r>
          </a:p>
        </p:txBody>
      </p:sp>
      <p:sp>
        <p:nvSpPr>
          <p:cNvPr id="29714" name="Oak B Today"/>
          <p:cNvSpPr txBox="1">
            <a:spLocks noChangeArrowheads="1"/>
          </p:cNvSpPr>
          <p:nvPr/>
        </p:nvSpPr>
        <p:spPr bwMode="auto">
          <a:xfrm>
            <a:off x="6121400" y="5753100"/>
            <a:ext cx="1209675" cy="646113"/>
          </a:xfrm>
          <a:prstGeom prst="rect">
            <a:avLst/>
          </a:prstGeom>
          <a:noFill/>
          <a:ln w="9525">
            <a:noFill/>
            <a:miter lim="800000"/>
            <a:headEnd/>
            <a:tailEnd/>
          </a:ln>
        </p:spPr>
        <p:txBody>
          <a:bodyPr wrap="none">
            <a:spAutoFit/>
          </a:bodyPr>
          <a:lstStyle/>
          <a:p>
            <a:pPr algn="ctr"/>
            <a:r>
              <a:rPr lang="en-US">
                <a:solidFill>
                  <a:srgbClr val="000000"/>
                </a:solidFill>
              </a:rPr>
              <a:t>Oak B</a:t>
            </a:r>
          </a:p>
          <a:p>
            <a:pPr algn="ctr"/>
            <a:r>
              <a:rPr lang="en-US">
                <a:solidFill>
                  <a:srgbClr val="000000"/>
                </a:solidFill>
              </a:rPr>
              <a:t>Prediction</a:t>
            </a:r>
          </a:p>
        </p:txBody>
      </p:sp>
      <p:grpSp>
        <p:nvGrpSpPr>
          <p:cNvPr id="6" name="47 in."/>
          <p:cNvGrpSpPr>
            <a:grpSpLocks/>
          </p:cNvGrpSpPr>
          <p:nvPr/>
        </p:nvGrpSpPr>
        <p:grpSpPr bwMode="auto">
          <a:xfrm>
            <a:off x="2317750" y="3422650"/>
            <a:ext cx="771525" cy="2327275"/>
            <a:chOff x="3879668" y="3422831"/>
            <a:chExt cx="771365" cy="2327002"/>
          </a:xfrm>
        </p:grpSpPr>
        <p:sp>
          <p:nvSpPr>
            <p:cNvPr id="40" name="Right Bracket 39"/>
            <p:cNvSpPr/>
            <p:nvPr/>
          </p:nvSpPr>
          <p:spPr>
            <a:xfrm>
              <a:off x="4168533" y="3854580"/>
              <a:ext cx="155543" cy="189525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9722" name="TextBox 40"/>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43" name="Right Bracket 42"/>
            <p:cNvSpPr/>
            <p:nvPr/>
          </p:nvSpPr>
          <p:spPr>
            <a:xfrm>
              <a:off x="7307200" y="3708110"/>
              <a:ext cx="138083" cy="2056963"/>
            </a:xfrm>
            <a:prstGeom prst="rightBracket">
              <a:avLst/>
            </a:prstGeom>
            <a:ln w="44450">
              <a:solidFill>
                <a:srgbClr val="DD3B3C"/>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29720" name="TextBox 43"/>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29717"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29718"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6" name="Title 35"/>
          <p:cNvSpPr>
            <a:spLocks noGrp="1"/>
          </p:cNvSpPr>
          <p:nvPr>
            <p:ph type="title"/>
          </p:nvPr>
        </p:nvSpPr>
        <p:spPr/>
        <p:txBody>
          <a:bodyPr>
            <a:normAutofit fontScale="90000"/>
          </a:bodyPr>
          <a:lstStyle/>
          <a:p>
            <a:r>
              <a:rPr lang="en-US" dirty="0" smtClean="0"/>
              <a:t>Make Initial Prediction for the Trees Based on Starting Height</a:t>
            </a:r>
            <a:endParaRPr lang="en-US" dirty="0"/>
          </a:p>
        </p:txBody>
      </p:sp>
      <p:sp>
        <p:nvSpPr>
          <p:cNvPr id="37" name="Content Placeholder 36"/>
          <p:cNvSpPr>
            <a:spLocks noGrp="1"/>
          </p:cNvSpPr>
          <p:nvPr>
            <p:ph sz="quarter" idx="1"/>
          </p:nvPr>
        </p:nvSpPr>
        <p:spPr>
          <a:xfrm>
            <a:off x="612648" y="1410282"/>
            <a:ext cx="8153400" cy="1044526"/>
          </a:xfrm>
        </p:spPr>
        <p:txBody>
          <a:bodyPr>
            <a:normAutofit/>
          </a:bodyPr>
          <a:lstStyle/>
          <a:p>
            <a:r>
              <a:rPr lang="en-US" sz="2000" dirty="0" smtClean="0"/>
              <a:t>Next, we will refine out prediction based on the growing conditions for each tree. When we are done, we will have an “apples to apples” comparison of the gardeners’ effect.</a:t>
            </a:r>
            <a:endParaRPr lang="en-US" sz="20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Rain" descr="Rain.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0726"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pic>
        <p:nvPicPr>
          <p:cNvPr id="30727" name="Oak B Small" descr="Young Tree B.png"/>
          <p:cNvPicPr>
            <a:picLocks noChangeAspect="1"/>
          </p:cNvPicPr>
          <p:nvPr/>
        </p:nvPicPr>
        <p:blipFill>
          <a:blip r:embed="rId6" cstate="print"/>
          <a:srcRect/>
          <a:stretch>
            <a:fillRect/>
          </a:stretch>
        </p:blipFill>
        <p:spPr bwMode="auto">
          <a:xfrm>
            <a:off x="4770438" y="3727450"/>
            <a:ext cx="1000125" cy="2044700"/>
          </a:xfrm>
          <a:prstGeom prst="rect">
            <a:avLst/>
          </a:prstGeom>
          <a:noFill/>
          <a:ln w="9525">
            <a:noFill/>
            <a:miter lim="800000"/>
            <a:headEnd/>
            <a:tailEnd/>
          </a:ln>
        </p:spPr>
      </p:pic>
      <p:pic>
        <p:nvPicPr>
          <p:cNvPr id="30" name="Tree A" descr="Old Tree A.png"/>
          <p:cNvPicPr>
            <a:picLocks noChangeAspect="1"/>
          </p:cNvPicPr>
          <p:nvPr/>
        </p:nvPicPr>
        <p:blipFill>
          <a:blip r:embed="rId7" cstate="print">
            <a:duotone>
              <a:prstClr val="black"/>
              <a:schemeClr val="accent1">
                <a:tint val="45000"/>
                <a:satMod val="400000"/>
              </a:schemeClr>
            </a:duotone>
          </a:blip>
          <a:stretch>
            <a:fillRect/>
          </a:stretch>
        </p:blipFill>
        <p:spPr>
          <a:xfrm>
            <a:off x="2911869" y="3024644"/>
            <a:ext cx="1435474" cy="2788920"/>
          </a:xfrm>
          <a:prstGeom prst="rect">
            <a:avLst/>
          </a:prstGeom>
        </p:spPr>
      </p:pic>
      <p:pic>
        <p:nvPicPr>
          <p:cNvPr id="31" name="Tree B" descr="Old Tree B.png"/>
          <p:cNvPicPr>
            <a:picLocks noChangeAspect="1"/>
          </p:cNvPicPr>
          <p:nvPr/>
        </p:nvPicPr>
        <p:blipFill>
          <a:blip r:embed="rId8" cstate="print">
            <a:duotone>
              <a:prstClr val="black"/>
              <a:schemeClr val="accent1">
                <a:tint val="45000"/>
                <a:satMod val="400000"/>
              </a:schemeClr>
            </a:duotone>
          </a:blip>
          <a:stretch>
            <a:fillRect/>
          </a:stretch>
        </p:blipFill>
        <p:spPr>
          <a:xfrm>
            <a:off x="6043454" y="3139543"/>
            <a:ext cx="1288875" cy="2660904"/>
          </a:xfrm>
          <a:prstGeom prst="rect">
            <a:avLst/>
          </a:prstGeom>
        </p:spPr>
      </p:pic>
      <p:grpSp>
        <p:nvGrpSpPr>
          <p:cNvPr id="2" name="61 in"/>
          <p:cNvGrpSpPr>
            <a:grpSpLocks/>
          </p:cNvGrpSpPr>
          <p:nvPr/>
        </p:nvGrpSpPr>
        <p:grpSpPr bwMode="auto">
          <a:xfrm>
            <a:off x="3879850" y="2584450"/>
            <a:ext cx="771525" cy="3165475"/>
            <a:chOff x="3879668" y="2584617"/>
            <a:chExt cx="771365" cy="3165216"/>
          </a:xfrm>
        </p:grpSpPr>
        <p:sp>
          <p:nvSpPr>
            <p:cNvPr id="33" name="Right Bracket 32"/>
            <p:cNvSpPr/>
            <p:nvPr/>
          </p:nvSpPr>
          <p:spPr>
            <a:xfrm>
              <a:off x="4168533" y="3029081"/>
              <a:ext cx="136497" cy="2720752"/>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0751" name="TextBox 35"/>
            <p:cNvSpPr txBox="1">
              <a:spLocks noChangeArrowheads="1"/>
            </p:cNvSpPr>
            <p:nvPr/>
          </p:nvSpPr>
          <p:spPr bwMode="auto">
            <a:xfrm>
              <a:off x="3879668" y="2584617"/>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70 in.</a:t>
              </a:r>
            </a:p>
          </p:txBody>
        </p:sp>
      </p:grpSp>
      <p:grpSp>
        <p:nvGrpSpPr>
          <p:cNvPr id="3" name="72 in"/>
          <p:cNvGrpSpPr>
            <a:grpSpLocks/>
          </p:cNvGrpSpPr>
          <p:nvPr/>
        </p:nvGrpSpPr>
        <p:grpSpPr bwMode="auto">
          <a:xfrm>
            <a:off x="7010400" y="2657475"/>
            <a:ext cx="771525" cy="3108325"/>
            <a:chOff x="7010399" y="2657214"/>
            <a:chExt cx="771365" cy="3107859"/>
          </a:xfrm>
        </p:grpSpPr>
        <p:sp>
          <p:nvSpPr>
            <p:cNvPr id="38" name="Right Bracket 37"/>
            <p:cNvSpPr/>
            <p:nvPr/>
          </p:nvSpPr>
          <p:spPr>
            <a:xfrm>
              <a:off x="7307200" y="3095298"/>
              <a:ext cx="138083" cy="2669775"/>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0749" name="TextBox 38"/>
            <p:cNvSpPr txBox="1">
              <a:spLocks noChangeArrowheads="1"/>
            </p:cNvSpPr>
            <p:nvPr/>
          </p:nvSpPr>
          <p:spPr bwMode="auto">
            <a:xfrm>
              <a:off x="7010399" y="2657214"/>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67 in.</a:t>
              </a:r>
            </a:p>
          </p:txBody>
        </p:sp>
      </p:grpSp>
      <p:grpSp>
        <p:nvGrpSpPr>
          <p:cNvPr id="4" name="Gar A"/>
          <p:cNvGrpSpPr>
            <a:grpSpLocks/>
          </p:cNvGrpSpPr>
          <p:nvPr/>
        </p:nvGrpSpPr>
        <p:grpSpPr bwMode="auto">
          <a:xfrm>
            <a:off x="0" y="2551113"/>
            <a:ext cx="1403350" cy="1779587"/>
            <a:chOff x="0" y="2550340"/>
            <a:chExt cx="1403013" cy="1780221"/>
          </a:xfrm>
        </p:grpSpPr>
        <p:pic>
          <p:nvPicPr>
            <p:cNvPr id="30746" name="Gardener A" descr="Gardener A.png"/>
            <p:cNvPicPr>
              <a:picLocks noChangeAspect="1"/>
            </p:cNvPicPr>
            <p:nvPr/>
          </p:nvPicPr>
          <p:blipFill>
            <a:blip r:embed="rId9" cstate="print"/>
            <a:srcRect/>
            <a:stretch>
              <a:fillRect/>
            </a:stretch>
          </p:blipFill>
          <p:spPr bwMode="auto">
            <a:xfrm>
              <a:off x="338931" y="2937013"/>
              <a:ext cx="527047" cy="1393548"/>
            </a:xfrm>
            <a:prstGeom prst="rect">
              <a:avLst/>
            </a:prstGeom>
            <a:noFill/>
            <a:ln w="9525">
              <a:noFill/>
              <a:miter lim="800000"/>
              <a:headEnd/>
              <a:tailEnd/>
            </a:ln>
          </p:spPr>
        </p:pic>
        <p:sp>
          <p:nvSpPr>
            <p:cNvPr id="30747"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0744" name="Gardener B" descr="Gardeners B.png"/>
            <p:cNvPicPr>
              <a:picLocks noChangeAspect="1"/>
            </p:cNvPicPr>
            <p:nvPr/>
          </p:nvPicPr>
          <p:blipFill>
            <a:blip r:embed="rId10" cstate="print"/>
            <a:srcRect/>
            <a:stretch>
              <a:fillRect/>
            </a:stretch>
          </p:blipFill>
          <p:spPr bwMode="auto">
            <a:xfrm>
              <a:off x="8270581" y="2935426"/>
              <a:ext cx="518114" cy="1393548"/>
            </a:xfrm>
            <a:prstGeom prst="rect">
              <a:avLst/>
            </a:prstGeom>
            <a:noFill/>
            <a:ln w="9525">
              <a:noFill/>
              <a:miter lim="800000"/>
              <a:headEnd/>
              <a:tailEnd/>
            </a:ln>
          </p:spPr>
        </p:pic>
        <p:sp>
          <p:nvSpPr>
            <p:cNvPr id="30745"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47" name="Right Bracket 46"/>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0743" name="TextBox 47"/>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0" name="Right Bracket 49"/>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0741" name="TextBox 50"/>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0736"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0737"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0738"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0739"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35" name="Title 34"/>
          <p:cNvSpPr>
            <a:spLocks noGrp="1"/>
          </p:cNvSpPr>
          <p:nvPr>
            <p:ph type="title"/>
          </p:nvPr>
        </p:nvSpPr>
        <p:spPr/>
        <p:txBody>
          <a:bodyPr>
            <a:normAutofit fontScale="90000"/>
          </a:bodyPr>
          <a:lstStyle/>
          <a:p>
            <a:r>
              <a:rPr lang="en-US" dirty="0" smtClean="0"/>
              <a:t>Based on Real Data, Customize Predictions based on Rainfall</a:t>
            </a:r>
            <a:endParaRPr lang="en-US" dirty="0"/>
          </a:p>
        </p:txBody>
      </p:sp>
      <p:sp>
        <p:nvSpPr>
          <p:cNvPr id="36" name="Content Placeholder 35"/>
          <p:cNvSpPr>
            <a:spLocks noGrp="1"/>
          </p:cNvSpPr>
          <p:nvPr>
            <p:ph sz="quarter" idx="1"/>
          </p:nvPr>
        </p:nvSpPr>
        <p:spPr>
          <a:xfrm>
            <a:off x="612648" y="1508758"/>
            <a:ext cx="8341438" cy="1192237"/>
          </a:xfrm>
        </p:spPr>
        <p:txBody>
          <a:bodyPr>
            <a:normAutofit/>
          </a:bodyPr>
          <a:lstStyle/>
          <a:p>
            <a:r>
              <a:rPr lang="en-US" sz="1800" dirty="0" smtClean="0"/>
              <a:t>For having high rainfall, Oak A’s prediction is adjusted by +3 to compensate.</a:t>
            </a:r>
          </a:p>
          <a:p>
            <a:r>
              <a:rPr lang="en-US" sz="1800" dirty="0" smtClean="0"/>
              <a:t>Similarly, for having low rainfall, Oak B’s prediction is adjusted by -5 to compensate.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9" name="Soil" descr="Soil.png"/>
          <p:cNvPicPr>
            <a:picLocks noChangeAspect="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pic>
        <p:nvPicPr>
          <p:cNvPr id="31750"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pic>
        <p:nvPicPr>
          <p:cNvPr id="31751" name="Oak B Small" descr="Young Tree B.png"/>
          <p:cNvPicPr>
            <a:picLocks noChangeAspect="1"/>
          </p:cNvPicPr>
          <p:nvPr/>
        </p:nvPicPr>
        <p:blipFill>
          <a:blip r:embed="rId6" cstate="print"/>
          <a:srcRect/>
          <a:stretch>
            <a:fillRect/>
          </a:stretch>
        </p:blipFill>
        <p:spPr bwMode="auto">
          <a:xfrm>
            <a:off x="4770438" y="3727450"/>
            <a:ext cx="1000125" cy="2044700"/>
          </a:xfrm>
          <a:prstGeom prst="rect">
            <a:avLst/>
          </a:prstGeom>
          <a:noFill/>
          <a:ln w="9525">
            <a:noFill/>
            <a:miter lim="800000"/>
            <a:headEnd/>
            <a:tailEnd/>
          </a:ln>
        </p:spPr>
      </p:pic>
      <p:pic>
        <p:nvPicPr>
          <p:cNvPr id="27" name="Tree A" descr="Old Tree A.png"/>
          <p:cNvPicPr>
            <a:picLocks noChangeAspect="1"/>
          </p:cNvPicPr>
          <p:nvPr/>
        </p:nvPicPr>
        <p:blipFill>
          <a:blip r:embed="rId7" cstate="print">
            <a:duotone>
              <a:prstClr val="black"/>
              <a:schemeClr val="accent1">
                <a:tint val="45000"/>
                <a:satMod val="400000"/>
              </a:schemeClr>
            </a:duotone>
          </a:blip>
          <a:stretch>
            <a:fillRect/>
          </a:stretch>
        </p:blipFill>
        <p:spPr>
          <a:xfrm>
            <a:off x="2940898" y="3155270"/>
            <a:ext cx="1369583" cy="2660904"/>
          </a:xfrm>
          <a:prstGeom prst="rect">
            <a:avLst/>
          </a:prstGeom>
        </p:spPr>
      </p:pic>
      <p:pic>
        <p:nvPicPr>
          <p:cNvPr id="28" name="Tree B" descr="Old Tree B.png"/>
          <p:cNvPicPr>
            <a:picLocks noChangeAspect="1"/>
          </p:cNvPicPr>
          <p:nvPr/>
        </p:nvPicPr>
        <p:blipFill>
          <a:blip r:embed="rId8" cstate="print">
            <a:duotone>
              <a:prstClr val="black"/>
              <a:schemeClr val="accent1">
                <a:tint val="45000"/>
                <a:satMod val="400000"/>
              </a:schemeClr>
            </a:duotone>
          </a:blip>
          <a:stretch>
            <a:fillRect/>
          </a:stretch>
        </p:blipFill>
        <p:spPr>
          <a:xfrm>
            <a:off x="6029071" y="3037943"/>
            <a:ext cx="1328737" cy="2743200"/>
          </a:xfrm>
          <a:prstGeom prst="rect">
            <a:avLst/>
          </a:prstGeom>
        </p:spPr>
      </p:pic>
      <p:grpSp>
        <p:nvGrpSpPr>
          <p:cNvPr id="2" name="61 in"/>
          <p:cNvGrpSpPr>
            <a:grpSpLocks/>
          </p:cNvGrpSpPr>
          <p:nvPr/>
        </p:nvGrpSpPr>
        <p:grpSpPr bwMode="auto">
          <a:xfrm>
            <a:off x="3879850" y="2717800"/>
            <a:ext cx="771525" cy="3032125"/>
            <a:chOff x="3879668" y="2717981"/>
            <a:chExt cx="771365" cy="3031852"/>
          </a:xfrm>
        </p:grpSpPr>
        <p:sp>
          <p:nvSpPr>
            <p:cNvPr id="30" name="Right Bracket 29"/>
            <p:cNvSpPr/>
            <p:nvPr/>
          </p:nvSpPr>
          <p:spPr>
            <a:xfrm>
              <a:off x="4168533" y="3162441"/>
              <a:ext cx="136497" cy="2587392"/>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1777" name="TextBox 30"/>
            <p:cNvSpPr txBox="1">
              <a:spLocks noChangeArrowheads="1"/>
            </p:cNvSpPr>
            <p:nvPr/>
          </p:nvSpPr>
          <p:spPr bwMode="auto">
            <a:xfrm>
              <a:off x="3879668" y="271798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67 in.</a:t>
              </a:r>
            </a:p>
          </p:txBody>
        </p:sp>
      </p:grpSp>
      <p:grpSp>
        <p:nvGrpSpPr>
          <p:cNvPr id="3" name="72 in"/>
          <p:cNvGrpSpPr>
            <a:grpSpLocks/>
          </p:cNvGrpSpPr>
          <p:nvPr/>
        </p:nvGrpSpPr>
        <p:grpSpPr bwMode="auto">
          <a:xfrm>
            <a:off x="7010400" y="2543175"/>
            <a:ext cx="771525" cy="3222625"/>
            <a:chOff x="7010399" y="2542902"/>
            <a:chExt cx="771365" cy="3222171"/>
          </a:xfrm>
        </p:grpSpPr>
        <p:sp>
          <p:nvSpPr>
            <p:cNvPr id="33" name="Right Bracket 32"/>
            <p:cNvSpPr/>
            <p:nvPr/>
          </p:nvSpPr>
          <p:spPr>
            <a:xfrm>
              <a:off x="7307200" y="3003212"/>
              <a:ext cx="138083" cy="276186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1775" name="TextBox 44"/>
            <p:cNvSpPr txBox="1">
              <a:spLocks noChangeArrowheads="1"/>
            </p:cNvSpPr>
            <p:nvPr/>
          </p:nvSpPr>
          <p:spPr bwMode="auto">
            <a:xfrm>
              <a:off x="7010399" y="2542902"/>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69 in.</a:t>
              </a:r>
            </a:p>
          </p:txBody>
        </p:sp>
      </p:grpSp>
      <p:grpSp>
        <p:nvGrpSpPr>
          <p:cNvPr id="4" name="Gar A"/>
          <p:cNvGrpSpPr>
            <a:grpSpLocks/>
          </p:cNvGrpSpPr>
          <p:nvPr/>
        </p:nvGrpSpPr>
        <p:grpSpPr bwMode="auto">
          <a:xfrm>
            <a:off x="0" y="2551113"/>
            <a:ext cx="1403350" cy="1779587"/>
            <a:chOff x="0" y="2550340"/>
            <a:chExt cx="1403013" cy="1780221"/>
          </a:xfrm>
        </p:grpSpPr>
        <p:pic>
          <p:nvPicPr>
            <p:cNvPr id="31772" name="Gardener A" descr="Gardener A.png"/>
            <p:cNvPicPr>
              <a:picLocks noChangeAspect="1"/>
            </p:cNvPicPr>
            <p:nvPr/>
          </p:nvPicPr>
          <p:blipFill>
            <a:blip r:embed="rId9" cstate="print"/>
            <a:srcRect/>
            <a:stretch>
              <a:fillRect/>
            </a:stretch>
          </p:blipFill>
          <p:spPr bwMode="auto">
            <a:xfrm>
              <a:off x="338931" y="2937013"/>
              <a:ext cx="527047" cy="1393548"/>
            </a:xfrm>
            <a:prstGeom prst="rect">
              <a:avLst/>
            </a:prstGeom>
            <a:noFill/>
            <a:ln w="9525">
              <a:noFill/>
              <a:miter lim="800000"/>
              <a:headEnd/>
              <a:tailEnd/>
            </a:ln>
          </p:spPr>
        </p:pic>
        <p:sp>
          <p:nvSpPr>
            <p:cNvPr id="31773"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1770" name="Gardener B" descr="Gardeners B.png"/>
            <p:cNvPicPr>
              <a:picLocks noChangeAspect="1"/>
            </p:cNvPicPr>
            <p:nvPr/>
          </p:nvPicPr>
          <p:blipFill>
            <a:blip r:embed="rId10" cstate="print"/>
            <a:srcRect/>
            <a:stretch>
              <a:fillRect/>
            </a:stretch>
          </p:blipFill>
          <p:spPr bwMode="auto">
            <a:xfrm>
              <a:off x="8270581" y="2935426"/>
              <a:ext cx="518114" cy="1393548"/>
            </a:xfrm>
            <a:prstGeom prst="rect">
              <a:avLst/>
            </a:prstGeom>
            <a:noFill/>
            <a:ln w="9525">
              <a:noFill/>
              <a:miter lim="800000"/>
              <a:headEnd/>
              <a:tailEnd/>
            </a:ln>
          </p:spPr>
        </p:pic>
        <p:sp>
          <p:nvSpPr>
            <p:cNvPr id="31771"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53" name="Right Bracket 52"/>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1769" name="TextBox 53"/>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6" name="Right Bracket 55"/>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1767" name="TextBox 56"/>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1760"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1761"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1762"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1763" name="Soil A"/>
          <p:cNvSpPr txBox="1">
            <a:spLocks noChangeArrowheads="1"/>
          </p:cNvSpPr>
          <p:nvPr/>
        </p:nvSpPr>
        <p:spPr bwMode="auto">
          <a:xfrm>
            <a:off x="152400" y="5257800"/>
            <a:ext cx="1236663" cy="369888"/>
          </a:xfrm>
          <a:prstGeom prst="rect">
            <a:avLst/>
          </a:prstGeom>
          <a:noFill/>
          <a:ln w="9525">
            <a:noFill/>
            <a:miter lim="800000"/>
            <a:headEnd/>
            <a:tailEnd/>
          </a:ln>
        </p:spPr>
        <p:txBody>
          <a:bodyPr wrap="none">
            <a:spAutoFit/>
          </a:bodyPr>
          <a:lstStyle/>
          <a:p>
            <a:r>
              <a:rPr lang="en-US">
                <a:solidFill>
                  <a:srgbClr val="948A54"/>
                </a:solidFill>
              </a:rPr>
              <a:t>- 3 for Soil</a:t>
            </a:r>
          </a:p>
        </p:txBody>
      </p:sp>
      <p:sp>
        <p:nvSpPr>
          <p:cNvPr id="31764" name="Soil B"/>
          <p:cNvSpPr txBox="1">
            <a:spLocks noChangeArrowheads="1"/>
          </p:cNvSpPr>
          <p:nvPr/>
        </p:nvSpPr>
        <p:spPr bwMode="auto">
          <a:xfrm>
            <a:off x="7493000" y="5181600"/>
            <a:ext cx="1651000" cy="369888"/>
          </a:xfrm>
          <a:prstGeom prst="rect">
            <a:avLst/>
          </a:prstGeom>
          <a:noFill/>
          <a:ln w="9525">
            <a:noFill/>
            <a:miter lim="800000"/>
            <a:headEnd/>
            <a:tailEnd/>
          </a:ln>
        </p:spPr>
        <p:txBody>
          <a:bodyPr>
            <a:spAutoFit/>
          </a:bodyPr>
          <a:lstStyle/>
          <a:p>
            <a:r>
              <a:rPr lang="en-US">
                <a:solidFill>
                  <a:srgbClr val="948A54"/>
                </a:solidFill>
              </a:rPr>
              <a:t>+ 2 for Soil</a:t>
            </a:r>
          </a:p>
        </p:txBody>
      </p:sp>
      <p:sp>
        <p:nvSpPr>
          <p:cNvPr id="31765"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35" name="Title 34"/>
          <p:cNvSpPr>
            <a:spLocks noGrp="1"/>
          </p:cNvSpPr>
          <p:nvPr>
            <p:ph type="title"/>
          </p:nvPr>
        </p:nvSpPr>
        <p:spPr/>
        <p:txBody>
          <a:bodyPr/>
          <a:lstStyle/>
          <a:p>
            <a:r>
              <a:rPr lang="en-US" dirty="0" smtClean="0"/>
              <a:t>Adjusting for Soil Richness</a:t>
            </a:r>
            <a:endParaRPr lang="en-US" dirty="0"/>
          </a:p>
        </p:txBody>
      </p:sp>
      <p:sp>
        <p:nvSpPr>
          <p:cNvPr id="36" name="Content Placeholder 35"/>
          <p:cNvSpPr>
            <a:spLocks noGrp="1"/>
          </p:cNvSpPr>
          <p:nvPr>
            <p:ph sz="quarter" idx="1"/>
          </p:nvPr>
        </p:nvSpPr>
        <p:spPr>
          <a:xfrm>
            <a:off x="612648" y="1508758"/>
            <a:ext cx="8153400" cy="847578"/>
          </a:xfrm>
        </p:spPr>
        <p:txBody>
          <a:bodyPr>
            <a:normAutofit/>
          </a:bodyPr>
          <a:lstStyle/>
          <a:p>
            <a:r>
              <a:rPr lang="en-US" sz="1800" dirty="0" smtClean="0"/>
              <a:t>For having poor soil, Oak A’s prediction is adjusted by -3.</a:t>
            </a:r>
          </a:p>
          <a:p>
            <a:r>
              <a:rPr lang="en-US" sz="1800" dirty="0" smtClean="0"/>
              <a:t>For having rich soil, Oak B’s prediction is adjusted by +2.</a:t>
            </a:r>
            <a:endParaRPr lang="en-US" sz="18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0" name="Ins" descr="Pests.png"/>
          <p:cNvPicPr>
            <a:picLocks noChangeAspect="1"/>
          </p:cNvPicPr>
          <p:nvPr/>
        </p:nvPicPr>
        <p:blipFill>
          <a:blip r:embed="rId4" cstate="print"/>
          <a:srcRect/>
          <a:stretch>
            <a:fillRect/>
          </a:stretch>
        </p:blipFill>
        <p:spPr bwMode="auto">
          <a:xfrm>
            <a:off x="152400" y="0"/>
            <a:ext cx="9144000" cy="6858000"/>
          </a:xfrm>
          <a:prstGeom prst="rect">
            <a:avLst/>
          </a:prstGeom>
          <a:noFill/>
          <a:ln w="9525">
            <a:noFill/>
            <a:miter lim="800000"/>
            <a:headEnd/>
            <a:tailEnd/>
          </a:ln>
        </p:spPr>
      </p:pic>
      <p:pic>
        <p:nvPicPr>
          <p:cNvPr id="32774" name="Oak A Small" descr="Young Tree A.png"/>
          <p:cNvPicPr>
            <a:picLocks noChangeAspect="1"/>
          </p:cNvPicPr>
          <p:nvPr/>
        </p:nvPicPr>
        <p:blipFill>
          <a:blip r:embed="rId5" cstate="print"/>
          <a:srcRect/>
          <a:stretch>
            <a:fillRect/>
          </a:stretch>
        </p:blipFill>
        <p:spPr bwMode="auto">
          <a:xfrm>
            <a:off x="1722438" y="3906838"/>
            <a:ext cx="965200" cy="1876425"/>
          </a:xfrm>
          <a:prstGeom prst="rect">
            <a:avLst/>
          </a:prstGeom>
          <a:noFill/>
          <a:ln w="9525">
            <a:noFill/>
            <a:miter lim="800000"/>
            <a:headEnd/>
            <a:tailEnd/>
          </a:ln>
        </p:spPr>
      </p:pic>
      <p:pic>
        <p:nvPicPr>
          <p:cNvPr id="32775" name="Oak B Small" descr="Young Tree B.png"/>
          <p:cNvPicPr>
            <a:picLocks noChangeAspect="1"/>
          </p:cNvPicPr>
          <p:nvPr/>
        </p:nvPicPr>
        <p:blipFill>
          <a:blip r:embed="rId6" cstate="print"/>
          <a:srcRect/>
          <a:stretch>
            <a:fillRect/>
          </a:stretch>
        </p:blipFill>
        <p:spPr bwMode="auto">
          <a:xfrm>
            <a:off x="4770438" y="3727450"/>
            <a:ext cx="1000125" cy="2044700"/>
          </a:xfrm>
          <a:prstGeom prst="rect">
            <a:avLst/>
          </a:prstGeom>
          <a:noFill/>
          <a:ln w="9525">
            <a:noFill/>
            <a:miter lim="800000"/>
            <a:headEnd/>
            <a:tailEnd/>
          </a:ln>
        </p:spPr>
      </p:pic>
      <p:pic>
        <p:nvPicPr>
          <p:cNvPr id="34" name="Tree A" descr="Old Tree A.png"/>
          <p:cNvPicPr>
            <a:picLocks noChangeAspect="1"/>
          </p:cNvPicPr>
          <p:nvPr/>
        </p:nvPicPr>
        <p:blipFill>
          <a:blip r:embed="rId7" cstate="print">
            <a:duotone>
              <a:prstClr val="black"/>
              <a:schemeClr val="accent1">
                <a:tint val="45000"/>
                <a:satMod val="400000"/>
              </a:schemeClr>
            </a:duotone>
          </a:blip>
          <a:stretch>
            <a:fillRect/>
          </a:stretch>
        </p:blipFill>
        <p:spPr>
          <a:xfrm>
            <a:off x="3017098" y="3460070"/>
            <a:ext cx="1209563" cy="2350008"/>
          </a:xfrm>
          <a:prstGeom prst="rect">
            <a:avLst/>
          </a:prstGeom>
        </p:spPr>
      </p:pic>
      <p:pic>
        <p:nvPicPr>
          <p:cNvPr id="35" name="Tree B" descr="Old Tree B.png"/>
          <p:cNvPicPr>
            <a:picLocks noChangeAspect="1"/>
          </p:cNvPicPr>
          <p:nvPr/>
        </p:nvPicPr>
        <p:blipFill>
          <a:blip r:embed="rId8" cstate="print">
            <a:duotone>
              <a:prstClr val="black"/>
              <a:schemeClr val="accent1">
                <a:tint val="45000"/>
                <a:satMod val="400000"/>
              </a:schemeClr>
            </a:duotone>
          </a:blip>
          <a:stretch>
            <a:fillRect/>
          </a:stretch>
        </p:blipFill>
        <p:spPr>
          <a:xfrm>
            <a:off x="5967253" y="2872842"/>
            <a:ext cx="1426178" cy="2944368"/>
          </a:xfrm>
          <a:prstGeom prst="rect">
            <a:avLst/>
          </a:prstGeom>
        </p:spPr>
      </p:pic>
      <p:grpSp>
        <p:nvGrpSpPr>
          <p:cNvPr id="2" name="61 in"/>
          <p:cNvGrpSpPr>
            <a:grpSpLocks/>
          </p:cNvGrpSpPr>
          <p:nvPr/>
        </p:nvGrpSpPr>
        <p:grpSpPr bwMode="auto">
          <a:xfrm>
            <a:off x="3879850" y="3013075"/>
            <a:ext cx="771525" cy="2736850"/>
            <a:chOff x="3879668" y="3013256"/>
            <a:chExt cx="771365" cy="2736577"/>
          </a:xfrm>
        </p:grpSpPr>
        <p:sp>
          <p:nvSpPr>
            <p:cNvPr id="37" name="Right Bracket 36"/>
            <p:cNvSpPr/>
            <p:nvPr/>
          </p:nvSpPr>
          <p:spPr>
            <a:xfrm>
              <a:off x="4168533" y="3451362"/>
              <a:ext cx="136497" cy="229847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2803" name="TextBox 37"/>
            <p:cNvSpPr txBox="1">
              <a:spLocks noChangeArrowheads="1"/>
            </p:cNvSpPr>
            <p:nvPr/>
          </p:nvSpPr>
          <p:spPr bwMode="auto">
            <a:xfrm>
              <a:off x="3879668" y="301325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7010400" y="2400300"/>
            <a:ext cx="771525" cy="3365500"/>
            <a:chOff x="7010399" y="2400043"/>
            <a:chExt cx="771365" cy="3365030"/>
          </a:xfrm>
        </p:grpSpPr>
        <p:sp>
          <p:nvSpPr>
            <p:cNvPr id="40" name="Right Bracket 39"/>
            <p:cNvSpPr/>
            <p:nvPr/>
          </p:nvSpPr>
          <p:spPr>
            <a:xfrm>
              <a:off x="7307200" y="2838132"/>
              <a:ext cx="138083" cy="292694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2801" name="TextBox 40"/>
            <p:cNvSpPr txBox="1">
              <a:spLocks noChangeArrowheads="1"/>
            </p:cNvSpPr>
            <p:nvPr/>
          </p:nvSpPr>
          <p:spPr bwMode="auto">
            <a:xfrm>
              <a:off x="7010399" y="24000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2798" name="Gardener A" descr="Gardener A.png"/>
            <p:cNvPicPr>
              <a:picLocks noChangeAspect="1"/>
            </p:cNvPicPr>
            <p:nvPr/>
          </p:nvPicPr>
          <p:blipFill>
            <a:blip r:embed="rId9" cstate="print"/>
            <a:srcRect/>
            <a:stretch>
              <a:fillRect/>
            </a:stretch>
          </p:blipFill>
          <p:spPr bwMode="auto">
            <a:xfrm>
              <a:off x="338931" y="2937013"/>
              <a:ext cx="527047" cy="1393548"/>
            </a:xfrm>
            <a:prstGeom prst="rect">
              <a:avLst/>
            </a:prstGeom>
            <a:noFill/>
            <a:ln w="9525">
              <a:noFill/>
              <a:miter lim="800000"/>
              <a:headEnd/>
              <a:tailEnd/>
            </a:ln>
          </p:spPr>
        </p:pic>
        <p:sp>
          <p:nvSpPr>
            <p:cNvPr id="32799"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2796" name="Gardener B" descr="Gardeners B.png"/>
            <p:cNvPicPr>
              <a:picLocks noChangeAspect="1"/>
            </p:cNvPicPr>
            <p:nvPr/>
          </p:nvPicPr>
          <p:blipFill>
            <a:blip r:embed="rId10" cstate="print"/>
            <a:srcRect/>
            <a:stretch>
              <a:fillRect/>
            </a:stretch>
          </p:blipFill>
          <p:spPr bwMode="auto">
            <a:xfrm>
              <a:off x="8270581" y="2935426"/>
              <a:ext cx="518114" cy="1393548"/>
            </a:xfrm>
            <a:prstGeom prst="rect">
              <a:avLst/>
            </a:prstGeom>
            <a:noFill/>
            <a:ln w="9525">
              <a:noFill/>
              <a:miter lim="800000"/>
              <a:headEnd/>
              <a:tailEnd/>
            </a:ln>
          </p:spPr>
        </p:pic>
        <p:sp>
          <p:nvSpPr>
            <p:cNvPr id="32797"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49" name="Right Bracket 48"/>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2795" name="TextBox 49"/>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2" name="Right Bracket 51"/>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2793" name="TextBox 52"/>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2784"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2785"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2786"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2787" name="Soil A"/>
          <p:cNvSpPr txBox="1">
            <a:spLocks noChangeArrowheads="1"/>
          </p:cNvSpPr>
          <p:nvPr/>
        </p:nvSpPr>
        <p:spPr bwMode="auto">
          <a:xfrm>
            <a:off x="152400" y="5257800"/>
            <a:ext cx="1236663" cy="369888"/>
          </a:xfrm>
          <a:prstGeom prst="rect">
            <a:avLst/>
          </a:prstGeom>
          <a:noFill/>
          <a:ln w="9525">
            <a:noFill/>
            <a:miter lim="800000"/>
            <a:headEnd/>
            <a:tailEnd/>
          </a:ln>
        </p:spPr>
        <p:txBody>
          <a:bodyPr wrap="none">
            <a:spAutoFit/>
          </a:bodyPr>
          <a:lstStyle/>
          <a:p>
            <a:r>
              <a:rPr lang="en-US">
                <a:solidFill>
                  <a:srgbClr val="948A54"/>
                </a:solidFill>
              </a:rPr>
              <a:t>- 3 for Soil</a:t>
            </a:r>
          </a:p>
        </p:txBody>
      </p:sp>
      <p:sp>
        <p:nvSpPr>
          <p:cNvPr id="32788" name="Soil B"/>
          <p:cNvSpPr txBox="1">
            <a:spLocks noChangeArrowheads="1"/>
          </p:cNvSpPr>
          <p:nvPr/>
        </p:nvSpPr>
        <p:spPr bwMode="auto">
          <a:xfrm>
            <a:off x="7493000" y="5181600"/>
            <a:ext cx="1651000" cy="369888"/>
          </a:xfrm>
          <a:prstGeom prst="rect">
            <a:avLst/>
          </a:prstGeom>
          <a:noFill/>
          <a:ln w="9525">
            <a:noFill/>
            <a:miter lim="800000"/>
            <a:headEnd/>
            <a:tailEnd/>
          </a:ln>
        </p:spPr>
        <p:txBody>
          <a:bodyPr>
            <a:spAutoFit/>
          </a:bodyPr>
          <a:lstStyle/>
          <a:p>
            <a:r>
              <a:rPr lang="en-US">
                <a:solidFill>
                  <a:srgbClr val="948A54"/>
                </a:solidFill>
              </a:rPr>
              <a:t>+ 2 for Soil</a:t>
            </a:r>
          </a:p>
        </p:txBody>
      </p:sp>
      <p:sp>
        <p:nvSpPr>
          <p:cNvPr id="32789" name="Pests A"/>
          <p:cNvSpPr txBox="1">
            <a:spLocks noChangeArrowheads="1"/>
          </p:cNvSpPr>
          <p:nvPr/>
        </p:nvSpPr>
        <p:spPr bwMode="auto">
          <a:xfrm>
            <a:off x="152400" y="5638800"/>
            <a:ext cx="1411288" cy="369888"/>
          </a:xfrm>
          <a:prstGeom prst="rect">
            <a:avLst/>
          </a:prstGeom>
          <a:noFill/>
          <a:ln w="9525">
            <a:noFill/>
            <a:miter lim="800000"/>
            <a:headEnd/>
            <a:tailEnd/>
          </a:ln>
        </p:spPr>
        <p:txBody>
          <a:bodyPr wrap="none">
            <a:spAutoFit/>
          </a:bodyPr>
          <a:lstStyle/>
          <a:p>
            <a:r>
              <a:rPr lang="en-US">
                <a:solidFill>
                  <a:srgbClr val="E46C0A"/>
                </a:solidFill>
              </a:rPr>
              <a:t>- 8 for Temp</a:t>
            </a:r>
          </a:p>
        </p:txBody>
      </p:sp>
      <p:sp>
        <p:nvSpPr>
          <p:cNvPr id="32790" name="Pests B"/>
          <p:cNvSpPr txBox="1">
            <a:spLocks noChangeArrowheads="1"/>
          </p:cNvSpPr>
          <p:nvPr/>
        </p:nvSpPr>
        <p:spPr bwMode="auto">
          <a:xfrm>
            <a:off x="7505700" y="5562600"/>
            <a:ext cx="1638300" cy="369888"/>
          </a:xfrm>
          <a:prstGeom prst="rect">
            <a:avLst/>
          </a:prstGeom>
          <a:noFill/>
          <a:ln w="9525">
            <a:noFill/>
            <a:miter lim="800000"/>
            <a:headEnd/>
            <a:tailEnd/>
          </a:ln>
        </p:spPr>
        <p:txBody>
          <a:bodyPr>
            <a:spAutoFit/>
          </a:bodyPr>
          <a:lstStyle/>
          <a:p>
            <a:r>
              <a:rPr lang="en-US">
                <a:solidFill>
                  <a:srgbClr val="E46C0A"/>
                </a:solidFill>
              </a:rPr>
              <a:t>+ 5 for Temp</a:t>
            </a:r>
          </a:p>
        </p:txBody>
      </p:sp>
      <p:sp>
        <p:nvSpPr>
          <p:cNvPr id="32791"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38" name="Title 37"/>
          <p:cNvSpPr>
            <a:spLocks noGrp="1"/>
          </p:cNvSpPr>
          <p:nvPr>
            <p:ph type="title"/>
          </p:nvPr>
        </p:nvSpPr>
        <p:spPr/>
        <p:txBody>
          <a:bodyPr/>
          <a:lstStyle/>
          <a:p>
            <a:r>
              <a:rPr lang="en-US" dirty="0" smtClean="0"/>
              <a:t>Adjusting for Temperature</a:t>
            </a:r>
            <a:endParaRPr lang="en-US" dirty="0"/>
          </a:p>
        </p:txBody>
      </p:sp>
      <p:sp>
        <p:nvSpPr>
          <p:cNvPr id="39" name="Content Placeholder 38"/>
          <p:cNvSpPr>
            <a:spLocks noGrp="1"/>
          </p:cNvSpPr>
          <p:nvPr>
            <p:ph sz="quarter" idx="1"/>
          </p:nvPr>
        </p:nvSpPr>
        <p:spPr>
          <a:xfrm>
            <a:off x="612648" y="1501724"/>
            <a:ext cx="8153400" cy="861646"/>
          </a:xfrm>
        </p:spPr>
        <p:txBody>
          <a:bodyPr>
            <a:normAutofit/>
          </a:bodyPr>
          <a:lstStyle/>
          <a:p>
            <a:r>
              <a:rPr lang="en-US" sz="1800" dirty="0" smtClean="0"/>
              <a:t>For having high temperature, Oak A’s prediction is adjusted by -8.</a:t>
            </a:r>
          </a:p>
          <a:p>
            <a:r>
              <a:rPr lang="en-US" sz="1800" dirty="0" smtClean="0"/>
              <a:t>For having low temperature, Oak B’s prediction is adjusted by +5.</a:t>
            </a:r>
            <a:endParaRPr lang="en-US" sz="18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5036234"/>
            <a:ext cx="9144000" cy="18217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5"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6" name="B simp"/>
          <p:cNvSpPr txBox="1">
            <a:spLocks noChangeArrowheads="1"/>
          </p:cNvSpPr>
          <p:nvPr/>
        </p:nvSpPr>
        <p:spPr bwMode="auto">
          <a:xfrm>
            <a:off x="7493000" y="4419600"/>
            <a:ext cx="1651000" cy="369888"/>
          </a:xfrm>
          <a:prstGeom prst="rect">
            <a:avLst/>
          </a:prstGeom>
          <a:noFill/>
          <a:ln w="9525">
            <a:noFill/>
            <a:miter lim="800000"/>
            <a:headEnd/>
            <a:tailEnd/>
          </a:ln>
        </p:spPr>
        <p:txBody>
          <a:bodyPr>
            <a:spAutoFit/>
          </a:bodyPr>
          <a:lstStyle/>
          <a:p>
            <a:r>
              <a:rPr lang="en-US">
                <a:solidFill>
                  <a:srgbClr val="704D74"/>
                </a:solidFill>
                <a:latin typeface="Calibri" pitchFamily="34" charset="0"/>
              </a:rPr>
              <a:t>+20 Average</a:t>
            </a:r>
          </a:p>
        </p:txBody>
      </p:sp>
      <p:sp>
        <p:nvSpPr>
          <p:cNvPr id="33797" name="A simp"/>
          <p:cNvSpPr txBox="1">
            <a:spLocks noChangeArrowheads="1"/>
          </p:cNvSpPr>
          <p:nvPr/>
        </p:nvSpPr>
        <p:spPr bwMode="auto">
          <a:xfrm>
            <a:off x="152400" y="4495800"/>
            <a:ext cx="1341438" cy="369888"/>
          </a:xfrm>
          <a:prstGeom prst="rect">
            <a:avLst/>
          </a:prstGeom>
          <a:noFill/>
          <a:ln w="9525">
            <a:noFill/>
            <a:miter lim="800000"/>
            <a:headEnd/>
            <a:tailEnd/>
          </a:ln>
        </p:spPr>
        <p:txBody>
          <a:bodyPr wrap="none">
            <a:spAutoFit/>
          </a:bodyPr>
          <a:lstStyle/>
          <a:p>
            <a:r>
              <a:rPr lang="en-US">
                <a:solidFill>
                  <a:srgbClr val="704D74"/>
                </a:solidFill>
                <a:latin typeface="Calibri" pitchFamily="34" charset="0"/>
              </a:rPr>
              <a:t>+20 Average</a:t>
            </a:r>
          </a:p>
        </p:txBody>
      </p:sp>
      <p:sp>
        <p:nvSpPr>
          <p:cNvPr id="33798" name="Rain A"/>
          <p:cNvSpPr txBox="1">
            <a:spLocks noChangeArrowheads="1"/>
          </p:cNvSpPr>
          <p:nvPr/>
        </p:nvSpPr>
        <p:spPr bwMode="auto">
          <a:xfrm>
            <a:off x="152400" y="4876800"/>
            <a:ext cx="1677988" cy="369888"/>
          </a:xfrm>
          <a:prstGeom prst="rect">
            <a:avLst/>
          </a:prstGeom>
          <a:noFill/>
          <a:ln w="9525">
            <a:noFill/>
            <a:miter lim="800000"/>
            <a:headEnd/>
            <a:tailEnd/>
          </a:ln>
        </p:spPr>
        <p:txBody>
          <a:bodyPr wrap="none">
            <a:spAutoFit/>
          </a:bodyPr>
          <a:lstStyle/>
          <a:p>
            <a:r>
              <a:rPr lang="en-US">
                <a:solidFill>
                  <a:srgbClr val="558ED5"/>
                </a:solidFill>
              </a:rPr>
              <a:t>+ 3 for Rainfall</a:t>
            </a:r>
          </a:p>
        </p:txBody>
      </p:sp>
      <p:sp>
        <p:nvSpPr>
          <p:cNvPr id="33799" name="Soil A"/>
          <p:cNvSpPr txBox="1">
            <a:spLocks noChangeArrowheads="1"/>
          </p:cNvSpPr>
          <p:nvPr/>
        </p:nvSpPr>
        <p:spPr bwMode="auto">
          <a:xfrm>
            <a:off x="152400" y="5257800"/>
            <a:ext cx="1236663" cy="369888"/>
          </a:xfrm>
          <a:prstGeom prst="rect">
            <a:avLst/>
          </a:prstGeom>
          <a:noFill/>
          <a:ln w="9525">
            <a:noFill/>
            <a:miter lim="800000"/>
            <a:headEnd/>
            <a:tailEnd/>
          </a:ln>
        </p:spPr>
        <p:txBody>
          <a:bodyPr wrap="none">
            <a:spAutoFit/>
          </a:bodyPr>
          <a:lstStyle/>
          <a:p>
            <a:r>
              <a:rPr lang="en-US">
                <a:solidFill>
                  <a:srgbClr val="948A54"/>
                </a:solidFill>
              </a:rPr>
              <a:t>- 3 for Soil</a:t>
            </a:r>
          </a:p>
        </p:txBody>
      </p:sp>
      <p:sp>
        <p:nvSpPr>
          <p:cNvPr id="33800" name="Soil B"/>
          <p:cNvSpPr txBox="1">
            <a:spLocks noChangeArrowheads="1"/>
          </p:cNvSpPr>
          <p:nvPr/>
        </p:nvSpPr>
        <p:spPr bwMode="auto">
          <a:xfrm>
            <a:off x="7493000" y="5181600"/>
            <a:ext cx="1651000" cy="369888"/>
          </a:xfrm>
          <a:prstGeom prst="rect">
            <a:avLst/>
          </a:prstGeom>
          <a:noFill/>
          <a:ln w="9525">
            <a:noFill/>
            <a:miter lim="800000"/>
            <a:headEnd/>
            <a:tailEnd/>
          </a:ln>
        </p:spPr>
        <p:txBody>
          <a:bodyPr>
            <a:spAutoFit/>
          </a:bodyPr>
          <a:lstStyle/>
          <a:p>
            <a:r>
              <a:rPr lang="en-US">
                <a:solidFill>
                  <a:srgbClr val="948A54"/>
                </a:solidFill>
              </a:rPr>
              <a:t>+ 2 for Soil</a:t>
            </a:r>
          </a:p>
        </p:txBody>
      </p:sp>
      <p:sp>
        <p:nvSpPr>
          <p:cNvPr id="33801" name="Pests A"/>
          <p:cNvSpPr txBox="1">
            <a:spLocks noChangeArrowheads="1"/>
          </p:cNvSpPr>
          <p:nvPr/>
        </p:nvSpPr>
        <p:spPr bwMode="auto">
          <a:xfrm>
            <a:off x="152400" y="5638800"/>
            <a:ext cx="1411288" cy="369888"/>
          </a:xfrm>
          <a:prstGeom prst="rect">
            <a:avLst/>
          </a:prstGeom>
          <a:noFill/>
          <a:ln w="9525">
            <a:noFill/>
            <a:miter lim="800000"/>
            <a:headEnd/>
            <a:tailEnd/>
          </a:ln>
        </p:spPr>
        <p:txBody>
          <a:bodyPr wrap="none">
            <a:spAutoFit/>
          </a:bodyPr>
          <a:lstStyle/>
          <a:p>
            <a:r>
              <a:rPr lang="en-US">
                <a:solidFill>
                  <a:srgbClr val="E46C0A"/>
                </a:solidFill>
              </a:rPr>
              <a:t>- 8 for Temp</a:t>
            </a:r>
          </a:p>
        </p:txBody>
      </p:sp>
      <p:sp>
        <p:nvSpPr>
          <p:cNvPr id="33802" name="Pests B"/>
          <p:cNvSpPr txBox="1">
            <a:spLocks noChangeArrowheads="1"/>
          </p:cNvSpPr>
          <p:nvPr/>
        </p:nvSpPr>
        <p:spPr bwMode="auto">
          <a:xfrm>
            <a:off x="7505700" y="5562600"/>
            <a:ext cx="1638300" cy="369888"/>
          </a:xfrm>
          <a:prstGeom prst="rect">
            <a:avLst/>
          </a:prstGeom>
          <a:noFill/>
          <a:ln w="9525">
            <a:noFill/>
            <a:miter lim="800000"/>
            <a:headEnd/>
            <a:tailEnd/>
          </a:ln>
        </p:spPr>
        <p:txBody>
          <a:bodyPr>
            <a:spAutoFit/>
          </a:bodyPr>
          <a:lstStyle/>
          <a:p>
            <a:r>
              <a:rPr lang="en-US">
                <a:solidFill>
                  <a:srgbClr val="E46C0A"/>
                </a:solidFill>
              </a:rPr>
              <a:t>+ 5 for Temp</a:t>
            </a:r>
          </a:p>
        </p:txBody>
      </p:sp>
      <p:sp>
        <p:nvSpPr>
          <p:cNvPr id="19" name="Adj A"/>
          <p:cNvSpPr txBox="1">
            <a:spLocks noChangeArrowheads="1"/>
          </p:cNvSpPr>
          <p:nvPr/>
        </p:nvSpPr>
        <p:spPr bwMode="auto">
          <a:xfrm>
            <a:off x="152400" y="57912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+12 inches</a:t>
            </a:r>
          </a:p>
          <a:p>
            <a:r>
              <a:rPr lang="en-US" b="1">
                <a:solidFill>
                  <a:srgbClr val="000000"/>
                </a:solidFill>
                <a:latin typeface="Calibri" pitchFamily="34" charset="0"/>
              </a:rPr>
              <a:t>During the year</a:t>
            </a:r>
          </a:p>
        </p:txBody>
      </p:sp>
      <p:sp>
        <p:nvSpPr>
          <p:cNvPr id="20" name="Adj B"/>
          <p:cNvSpPr txBox="1">
            <a:spLocks noChangeArrowheads="1"/>
          </p:cNvSpPr>
          <p:nvPr/>
        </p:nvSpPr>
        <p:spPr bwMode="auto">
          <a:xfrm>
            <a:off x="7477125" y="5715000"/>
            <a:ext cx="1666875" cy="923925"/>
          </a:xfrm>
          <a:prstGeom prst="rect">
            <a:avLst/>
          </a:prstGeom>
          <a:noFill/>
          <a:ln w="9525">
            <a:noFill/>
            <a:miter lim="800000"/>
            <a:headEnd/>
            <a:tailEnd/>
          </a:ln>
        </p:spPr>
        <p:txBody>
          <a:bodyPr wrap="none">
            <a:spAutoFit/>
          </a:bodyPr>
          <a:lstStyle/>
          <a:p>
            <a:r>
              <a:rPr lang="en-US">
                <a:solidFill>
                  <a:srgbClr val="000000"/>
                </a:solidFill>
                <a:latin typeface="Calibri" pitchFamily="34" charset="0"/>
              </a:rPr>
              <a:t>_________</a:t>
            </a:r>
          </a:p>
          <a:p>
            <a:r>
              <a:rPr lang="en-US" b="1">
                <a:solidFill>
                  <a:srgbClr val="000000"/>
                </a:solidFill>
                <a:latin typeface="Calibri" pitchFamily="34" charset="0"/>
              </a:rPr>
              <a:t>+22 inches </a:t>
            </a:r>
          </a:p>
          <a:p>
            <a:r>
              <a:rPr lang="en-US" b="1">
                <a:solidFill>
                  <a:srgbClr val="000000"/>
                </a:solidFill>
                <a:latin typeface="Calibri" pitchFamily="34" charset="0"/>
              </a:rPr>
              <a:t>During the year</a:t>
            </a:r>
          </a:p>
        </p:txBody>
      </p:sp>
      <p:pic>
        <p:nvPicPr>
          <p:cNvPr id="33808" name="Oak A Small" descr="Young Tree A.png"/>
          <p:cNvPicPr>
            <a:picLocks noChangeAspect="1"/>
          </p:cNvPicPr>
          <p:nvPr/>
        </p:nvPicPr>
        <p:blipFill>
          <a:blip r:embed="rId4" cstate="print"/>
          <a:srcRect/>
          <a:stretch>
            <a:fillRect/>
          </a:stretch>
        </p:blipFill>
        <p:spPr bwMode="auto">
          <a:xfrm>
            <a:off x="1722438" y="3906838"/>
            <a:ext cx="965200" cy="1876425"/>
          </a:xfrm>
          <a:prstGeom prst="rect">
            <a:avLst/>
          </a:prstGeom>
          <a:noFill/>
          <a:ln w="9525">
            <a:noFill/>
            <a:miter lim="800000"/>
            <a:headEnd/>
            <a:tailEnd/>
          </a:ln>
        </p:spPr>
      </p:pic>
      <p:pic>
        <p:nvPicPr>
          <p:cNvPr id="33809" name="Oak B Small" descr="Young Tree B.png"/>
          <p:cNvPicPr>
            <a:picLocks noChangeAspect="1"/>
          </p:cNvPicPr>
          <p:nvPr/>
        </p:nvPicPr>
        <p:blipFill>
          <a:blip r:embed="rId5" cstate="print"/>
          <a:srcRect/>
          <a:stretch>
            <a:fillRect/>
          </a:stretch>
        </p:blipFill>
        <p:spPr bwMode="auto">
          <a:xfrm>
            <a:off x="4770438" y="3727450"/>
            <a:ext cx="1000125" cy="2044700"/>
          </a:xfrm>
          <a:prstGeom prst="rect">
            <a:avLst/>
          </a:prstGeom>
          <a:noFill/>
          <a:ln w="9525">
            <a:noFill/>
            <a:miter lim="800000"/>
            <a:headEnd/>
            <a:tailEnd/>
          </a:ln>
        </p:spPr>
      </p:pic>
      <p:pic>
        <p:nvPicPr>
          <p:cNvPr id="36" name="Tree A" descr="Old Tree A.png"/>
          <p:cNvPicPr>
            <a:picLocks noChangeAspect="1"/>
          </p:cNvPicPr>
          <p:nvPr/>
        </p:nvPicPr>
        <p:blipFill>
          <a:blip r:embed="rId6" cstate="print">
            <a:duotone>
              <a:prstClr val="black"/>
              <a:schemeClr val="accent1">
                <a:tint val="45000"/>
                <a:satMod val="400000"/>
              </a:schemeClr>
            </a:duotone>
          </a:blip>
          <a:stretch>
            <a:fillRect/>
          </a:stretch>
        </p:blipFill>
        <p:spPr>
          <a:xfrm>
            <a:off x="3017098" y="3460070"/>
            <a:ext cx="1209563" cy="2350008"/>
          </a:xfrm>
          <a:prstGeom prst="rect">
            <a:avLst/>
          </a:prstGeom>
        </p:spPr>
      </p:pic>
      <p:pic>
        <p:nvPicPr>
          <p:cNvPr id="37" name="Tree B" descr="Old Tree B.png"/>
          <p:cNvPicPr>
            <a:picLocks noChangeAspect="1"/>
          </p:cNvPicPr>
          <p:nvPr/>
        </p:nvPicPr>
        <p:blipFill>
          <a:blip r:embed="rId7" cstate="print">
            <a:duotone>
              <a:prstClr val="black"/>
              <a:schemeClr val="accent1">
                <a:tint val="45000"/>
                <a:satMod val="400000"/>
              </a:schemeClr>
            </a:duotone>
          </a:blip>
          <a:stretch>
            <a:fillRect/>
          </a:stretch>
        </p:blipFill>
        <p:spPr>
          <a:xfrm>
            <a:off x="5967253" y="2872842"/>
            <a:ext cx="1426178" cy="2944368"/>
          </a:xfrm>
          <a:prstGeom prst="rect">
            <a:avLst/>
          </a:prstGeom>
        </p:spPr>
      </p:pic>
      <p:grpSp>
        <p:nvGrpSpPr>
          <p:cNvPr id="2" name="61 in"/>
          <p:cNvGrpSpPr>
            <a:grpSpLocks/>
          </p:cNvGrpSpPr>
          <p:nvPr/>
        </p:nvGrpSpPr>
        <p:grpSpPr bwMode="auto">
          <a:xfrm>
            <a:off x="3879850" y="3013075"/>
            <a:ext cx="771525" cy="2736850"/>
            <a:chOff x="3879668" y="3013256"/>
            <a:chExt cx="771365" cy="2736577"/>
          </a:xfrm>
        </p:grpSpPr>
        <p:sp>
          <p:nvSpPr>
            <p:cNvPr id="39" name="Right Bracket 38"/>
            <p:cNvSpPr/>
            <p:nvPr/>
          </p:nvSpPr>
          <p:spPr>
            <a:xfrm>
              <a:off x="4168533" y="3451362"/>
              <a:ext cx="136497" cy="229847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30" name="TextBox 39"/>
            <p:cNvSpPr txBox="1">
              <a:spLocks noChangeArrowheads="1"/>
            </p:cNvSpPr>
            <p:nvPr/>
          </p:nvSpPr>
          <p:spPr bwMode="auto">
            <a:xfrm>
              <a:off x="3879668" y="301325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7010400" y="2400300"/>
            <a:ext cx="771525" cy="3365500"/>
            <a:chOff x="7010399" y="2400043"/>
            <a:chExt cx="771365" cy="3365030"/>
          </a:xfrm>
        </p:grpSpPr>
        <p:sp>
          <p:nvSpPr>
            <p:cNvPr id="42" name="Right Bracket 41"/>
            <p:cNvSpPr/>
            <p:nvPr/>
          </p:nvSpPr>
          <p:spPr>
            <a:xfrm>
              <a:off x="7307200" y="2838132"/>
              <a:ext cx="138083" cy="2926941"/>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8" name="TextBox 42"/>
            <p:cNvSpPr txBox="1">
              <a:spLocks noChangeArrowheads="1"/>
            </p:cNvSpPr>
            <p:nvPr/>
          </p:nvSpPr>
          <p:spPr bwMode="auto">
            <a:xfrm>
              <a:off x="7010399" y="24000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3825" name="Gardener A" descr="Gardener A.png"/>
            <p:cNvPicPr>
              <a:picLocks noChangeAspect="1"/>
            </p:cNvPicPr>
            <p:nvPr/>
          </p:nvPicPr>
          <p:blipFill>
            <a:blip r:embed="rId8" cstate="print"/>
            <a:srcRect/>
            <a:stretch>
              <a:fillRect/>
            </a:stretch>
          </p:blipFill>
          <p:spPr bwMode="auto">
            <a:xfrm>
              <a:off x="338931" y="2937013"/>
              <a:ext cx="527047" cy="1393548"/>
            </a:xfrm>
            <a:prstGeom prst="rect">
              <a:avLst/>
            </a:prstGeom>
            <a:noFill/>
            <a:ln w="9525">
              <a:noFill/>
              <a:miter lim="800000"/>
              <a:headEnd/>
              <a:tailEnd/>
            </a:ln>
          </p:spPr>
        </p:pic>
        <p:sp>
          <p:nvSpPr>
            <p:cNvPr id="33826"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3823" name="Gardener B" descr="Gardeners B.png"/>
            <p:cNvPicPr>
              <a:picLocks noChangeAspect="1"/>
            </p:cNvPicPr>
            <p:nvPr/>
          </p:nvPicPr>
          <p:blipFill>
            <a:blip r:embed="rId9" cstate="print"/>
            <a:srcRect/>
            <a:stretch>
              <a:fillRect/>
            </a:stretch>
          </p:blipFill>
          <p:spPr bwMode="auto">
            <a:xfrm>
              <a:off x="8270581" y="2935426"/>
              <a:ext cx="518114" cy="1393548"/>
            </a:xfrm>
            <a:prstGeom prst="rect">
              <a:avLst/>
            </a:prstGeom>
            <a:noFill/>
            <a:ln w="9525">
              <a:noFill/>
              <a:miter lim="800000"/>
              <a:headEnd/>
              <a:tailEnd/>
            </a:ln>
          </p:spPr>
        </p:pic>
        <p:sp>
          <p:nvSpPr>
            <p:cNvPr id="33824"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47 in."/>
          <p:cNvGrpSpPr>
            <a:grpSpLocks/>
          </p:cNvGrpSpPr>
          <p:nvPr/>
        </p:nvGrpSpPr>
        <p:grpSpPr bwMode="auto">
          <a:xfrm>
            <a:off x="2317750" y="3422650"/>
            <a:ext cx="771525" cy="2327275"/>
            <a:chOff x="3879668" y="3422831"/>
            <a:chExt cx="771365" cy="2327002"/>
          </a:xfrm>
        </p:grpSpPr>
        <p:sp>
          <p:nvSpPr>
            <p:cNvPr id="51" name="Right Bracket 50"/>
            <p:cNvSpPr/>
            <p:nvPr/>
          </p:nvSpPr>
          <p:spPr>
            <a:xfrm>
              <a:off x="4168533" y="3854580"/>
              <a:ext cx="155543" cy="189525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2" name="TextBox 51"/>
            <p:cNvSpPr txBox="1">
              <a:spLocks noChangeArrowheads="1"/>
            </p:cNvSpPr>
            <p:nvPr/>
          </p:nvSpPr>
          <p:spPr bwMode="auto">
            <a:xfrm>
              <a:off x="3879668" y="34228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47 in.</a:t>
              </a:r>
            </a:p>
          </p:txBody>
        </p:sp>
      </p:grpSp>
      <p:grpSp>
        <p:nvGrpSpPr>
          <p:cNvPr id="7" name="52 in."/>
          <p:cNvGrpSpPr>
            <a:grpSpLocks/>
          </p:cNvGrpSpPr>
          <p:nvPr/>
        </p:nvGrpSpPr>
        <p:grpSpPr bwMode="auto">
          <a:xfrm>
            <a:off x="5410200" y="3259138"/>
            <a:ext cx="771525" cy="2493962"/>
            <a:chOff x="7010399" y="3271641"/>
            <a:chExt cx="771365" cy="2493432"/>
          </a:xfrm>
        </p:grpSpPr>
        <p:sp>
          <p:nvSpPr>
            <p:cNvPr id="54" name="Right Bracket 53"/>
            <p:cNvSpPr/>
            <p:nvPr/>
          </p:nvSpPr>
          <p:spPr>
            <a:xfrm>
              <a:off x="7307200" y="3708110"/>
              <a:ext cx="138083" cy="2056963"/>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3820" name="TextBox 54"/>
            <p:cNvSpPr txBox="1">
              <a:spLocks noChangeArrowheads="1"/>
            </p:cNvSpPr>
            <p:nvPr/>
          </p:nvSpPr>
          <p:spPr bwMode="auto">
            <a:xfrm>
              <a:off x="7010399" y="327164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52 in.</a:t>
              </a:r>
            </a:p>
          </p:txBody>
        </p:sp>
      </p:grpSp>
      <p:sp>
        <p:nvSpPr>
          <p:cNvPr id="33818" name="Rain A"/>
          <p:cNvSpPr txBox="1">
            <a:spLocks noChangeArrowheads="1"/>
          </p:cNvSpPr>
          <p:nvPr/>
        </p:nvSpPr>
        <p:spPr bwMode="auto">
          <a:xfrm>
            <a:off x="7466013" y="4787900"/>
            <a:ext cx="1620837" cy="369888"/>
          </a:xfrm>
          <a:prstGeom prst="rect">
            <a:avLst/>
          </a:prstGeom>
          <a:noFill/>
          <a:ln w="9525">
            <a:noFill/>
            <a:miter lim="800000"/>
            <a:headEnd/>
            <a:tailEnd/>
          </a:ln>
        </p:spPr>
        <p:txBody>
          <a:bodyPr wrap="none">
            <a:spAutoFit/>
          </a:bodyPr>
          <a:lstStyle/>
          <a:p>
            <a:r>
              <a:rPr lang="en-US">
                <a:solidFill>
                  <a:srgbClr val="558ED5"/>
                </a:solidFill>
              </a:rPr>
              <a:t>- 5 for Rainfall</a:t>
            </a:r>
          </a:p>
        </p:txBody>
      </p:sp>
      <p:sp>
        <p:nvSpPr>
          <p:cNvPr id="40" name="Title 39"/>
          <p:cNvSpPr>
            <a:spLocks noGrp="1"/>
          </p:cNvSpPr>
          <p:nvPr>
            <p:ph type="title"/>
          </p:nvPr>
        </p:nvSpPr>
        <p:spPr/>
        <p:txBody>
          <a:bodyPr>
            <a:normAutofit fontScale="90000"/>
          </a:bodyPr>
          <a:lstStyle/>
          <a:p>
            <a:r>
              <a:rPr lang="en-US" dirty="0" smtClean="0"/>
              <a:t>Our Gardeners are Now on a Level Playing Field</a:t>
            </a:r>
            <a:endParaRPr lang="en-US" dirty="0"/>
          </a:p>
        </p:txBody>
      </p:sp>
      <p:sp>
        <p:nvSpPr>
          <p:cNvPr id="41" name="Content Placeholder 40"/>
          <p:cNvSpPr>
            <a:spLocks noGrp="1"/>
          </p:cNvSpPr>
          <p:nvPr>
            <p:ph sz="quarter" idx="1"/>
          </p:nvPr>
        </p:nvSpPr>
        <p:spPr>
          <a:xfrm>
            <a:off x="612648" y="1501724"/>
            <a:ext cx="8153400" cy="812411"/>
          </a:xfrm>
        </p:spPr>
        <p:txBody>
          <a:bodyPr>
            <a:normAutofit/>
          </a:bodyPr>
          <a:lstStyle/>
          <a:p>
            <a:r>
              <a:rPr lang="en-US" sz="1800" dirty="0" smtClean="0"/>
              <a:t>The predicted height for trees in Oak A’s conditions is 59 inches.</a:t>
            </a:r>
          </a:p>
          <a:p>
            <a:r>
              <a:rPr lang="en-US" sz="1800" dirty="0" smtClean="0"/>
              <a:t>The predicted height for trees in Oak B’s conditions is 74 inches.</a:t>
            </a:r>
            <a:endParaRPr lang="en-US" sz="1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4823" name="TextBox 41"/>
          <p:cNvSpPr txBox="1">
            <a:spLocks noChangeArrowheads="1"/>
          </p:cNvSpPr>
          <p:nvPr/>
        </p:nvSpPr>
        <p:spPr bwMode="auto">
          <a:xfrm>
            <a:off x="13160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A</a:t>
            </a:r>
          </a:p>
        </p:txBody>
      </p:sp>
      <p:sp>
        <p:nvSpPr>
          <p:cNvPr id="34824" name="TextBox 42"/>
          <p:cNvSpPr txBox="1">
            <a:spLocks noChangeArrowheads="1"/>
          </p:cNvSpPr>
          <p:nvPr/>
        </p:nvSpPr>
        <p:spPr bwMode="auto">
          <a:xfrm>
            <a:off x="44529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
        <p:nvSpPr>
          <p:cNvPr id="34825" name="TextBox 43"/>
          <p:cNvSpPr txBox="1">
            <a:spLocks noChangeArrowheads="1"/>
          </p:cNvSpPr>
          <p:nvPr/>
        </p:nvSpPr>
        <p:spPr bwMode="auto">
          <a:xfrm>
            <a:off x="3140075" y="5854700"/>
            <a:ext cx="898525"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A</a:t>
            </a:r>
          </a:p>
        </p:txBody>
      </p:sp>
      <p:sp>
        <p:nvSpPr>
          <p:cNvPr id="34826" name="TextBox 44"/>
          <p:cNvSpPr txBox="1">
            <a:spLocks noChangeArrowheads="1"/>
          </p:cNvSpPr>
          <p:nvPr/>
        </p:nvSpPr>
        <p:spPr bwMode="auto">
          <a:xfrm>
            <a:off x="6278563" y="5854700"/>
            <a:ext cx="895350"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B</a:t>
            </a:r>
          </a:p>
        </p:txBody>
      </p:sp>
      <p:pic>
        <p:nvPicPr>
          <p:cNvPr id="26" name="Tree A" descr="Old Tree A.png"/>
          <p:cNvPicPr>
            <a:picLocks noChangeAspect="1"/>
          </p:cNvPicPr>
          <p:nvPr/>
        </p:nvPicPr>
        <p:blipFill>
          <a:blip r:embed="rId4" cstate="print">
            <a:duotone>
              <a:prstClr val="black"/>
              <a:schemeClr val="accent1">
                <a:tint val="45000"/>
                <a:satMod val="400000"/>
              </a:schemeClr>
            </a:duotone>
          </a:blip>
          <a:stretch>
            <a:fillRect/>
          </a:stretch>
        </p:blipFill>
        <p:spPr>
          <a:xfrm>
            <a:off x="1378798" y="3460070"/>
            <a:ext cx="1209563" cy="2350008"/>
          </a:xfrm>
          <a:prstGeom prst="rect">
            <a:avLst/>
          </a:prstGeom>
        </p:spPr>
      </p:pic>
      <p:pic>
        <p:nvPicPr>
          <p:cNvPr id="28" name="Tree B" descr="Old Tree B.png"/>
          <p:cNvPicPr>
            <a:picLocks noChangeAspect="1"/>
          </p:cNvPicPr>
          <p:nvPr/>
        </p:nvPicPr>
        <p:blipFill>
          <a:blip r:embed="rId5" cstate="print">
            <a:duotone>
              <a:prstClr val="black"/>
              <a:schemeClr val="accent1">
                <a:tint val="45000"/>
                <a:satMod val="400000"/>
              </a:schemeClr>
            </a:duotone>
          </a:blip>
          <a:stretch>
            <a:fillRect/>
          </a:stretch>
        </p:blipFill>
        <p:spPr>
          <a:xfrm>
            <a:off x="4328953" y="2872842"/>
            <a:ext cx="1426178" cy="2944368"/>
          </a:xfrm>
          <a:prstGeom prst="rect">
            <a:avLst/>
          </a:prstGeom>
        </p:spPr>
      </p:pic>
      <p:grpSp>
        <p:nvGrpSpPr>
          <p:cNvPr id="2" name="61 in"/>
          <p:cNvGrpSpPr>
            <a:grpSpLocks/>
          </p:cNvGrpSpPr>
          <p:nvPr/>
        </p:nvGrpSpPr>
        <p:grpSpPr bwMode="auto">
          <a:xfrm>
            <a:off x="2241550" y="3032125"/>
            <a:ext cx="771525" cy="2717800"/>
            <a:chOff x="3879668" y="3032306"/>
            <a:chExt cx="771365" cy="2717527"/>
          </a:xfrm>
        </p:grpSpPr>
        <p:sp>
          <p:nvSpPr>
            <p:cNvPr id="31" name="Right Bracket 30"/>
            <p:cNvSpPr/>
            <p:nvPr/>
          </p:nvSpPr>
          <p:spPr>
            <a:xfrm>
              <a:off x="4168533" y="3451364"/>
              <a:ext cx="136497" cy="2298469"/>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4852" name="TextBox 35"/>
            <p:cNvSpPr txBox="1">
              <a:spLocks noChangeArrowheads="1"/>
            </p:cNvSpPr>
            <p:nvPr/>
          </p:nvSpPr>
          <p:spPr bwMode="auto">
            <a:xfrm>
              <a:off x="3879668" y="303230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5372100" y="2406650"/>
            <a:ext cx="771525" cy="3359150"/>
            <a:chOff x="7010399" y="2406393"/>
            <a:chExt cx="771365" cy="3358680"/>
          </a:xfrm>
        </p:grpSpPr>
        <p:sp>
          <p:nvSpPr>
            <p:cNvPr id="46" name="Right Bracket 45"/>
            <p:cNvSpPr/>
            <p:nvPr/>
          </p:nvSpPr>
          <p:spPr>
            <a:xfrm>
              <a:off x="7307200" y="2838133"/>
              <a:ext cx="138083" cy="2926940"/>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4850" name="TextBox 46"/>
            <p:cNvSpPr txBox="1">
              <a:spLocks noChangeArrowheads="1"/>
            </p:cNvSpPr>
            <p:nvPr/>
          </p:nvSpPr>
          <p:spPr bwMode="auto">
            <a:xfrm>
              <a:off x="7010399" y="240639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4847"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34848"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4845"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34846"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61 in"/>
          <p:cNvGrpSpPr>
            <a:grpSpLocks/>
          </p:cNvGrpSpPr>
          <p:nvPr/>
        </p:nvGrpSpPr>
        <p:grpSpPr bwMode="auto">
          <a:xfrm>
            <a:off x="3879850" y="2876550"/>
            <a:ext cx="771525" cy="2873375"/>
            <a:chOff x="3879668" y="2876731"/>
            <a:chExt cx="771365" cy="2873102"/>
          </a:xfrm>
        </p:grpSpPr>
        <p:sp>
          <p:nvSpPr>
            <p:cNvPr id="55" name="Right Bracket 54"/>
            <p:cNvSpPr/>
            <p:nvPr/>
          </p:nvSpPr>
          <p:spPr>
            <a:xfrm>
              <a:off x="4168533" y="3365635"/>
              <a:ext cx="136497" cy="2384198"/>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4844" name="TextBox 55"/>
            <p:cNvSpPr txBox="1">
              <a:spLocks noChangeArrowheads="1"/>
            </p:cNvSpPr>
            <p:nvPr/>
          </p:nvSpPr>
          <p:spPr bwMode="auto">
            <a:xfrm>
              <a:off x="3879668" y="28767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7" name="72 in"/>
          <p:cNvGrpSpPr>
            <a:grpSpLocks/>
          </p:cNvGrpSpPr>
          <p:nvPr/>
        </p:nvGrpSpPr>
        <p:grpSpPr bwMode="auto">
          <a:xfrm>
            <a:off x="7010400" y="2514600"/>
            <a:ext cx="771525" cy="3251200"/>
            <a:chOff x="7010399" y="2514343"/>
            <a:chExt cx="771365" cy="3250730"/>
          </a:xfrm>
        </p:grpSpPr>
        <p:sp>
          <p:nvSpPr>
            <p:cNvPr id="58" name="Right Bracket 57"/>
            <p:cNvSpPr/>
            <p:nvPr/>
          </p:nvSpPr>
          <p:spPr>
            <a:xfrm>
              <a:off x="7307200" y="2930208"/>
              <a:ext cx="138083" cy="2834865"/>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4842" name="TextBox 58"/>
            <p:cNvSpPr txBox="1">
              <a:spLocks noChangeArrowheads="1"/>
            </p:cNvSpPr>
            <p:nvPr/>
          </p:nvSpPr>
          <p:spPr bwMode="auto">
            <a:xfrm>
              <a:off x="7010399" y="25143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cxnSp>
        <p:nvCxnSpPr>
          <p:cNvPr id="61" name="Straight Arrow Connector 60"/>
          <p:cNvCxnSpPr>
            <a:stCxn id="34852" idx="3"/>
            <a:endCxn id="34844" idx="1"/>
          </p:cNvCxnSpPr>
          <p:nvPr/>
        </p:nvCxnSpPr>
        <p:spPr>
          <a:xfrm flipV="1">
            <a:off x="3013075" y="3076575"/>
            <a:ext cx="866775" cy="155575"/>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34850" idx="3"/>
            <a:endCxn id="34842" idx="1"/>
          </p:cNvCxnSpPr>
          <p:nvPr/>
        </p:nvCxnSpPr>
        <p:spPr>
          <a:xfrm>
            <a:off x="6143625" y="2606675"/>
            <a:ext cx="866775" cy="107950"/>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sp>
        <p:nvSpPr>
          <p:cNvPr id="34837" name="TextBox 63"/>
          <p:cNvSpPr txBox="1">
            <a:spLocks noChangeArrowheads="1"/>
          </p:cNvSpPr>
          <p:nvPr/>
        </p:nvSpPr>
        <p:spPr bwMode="auto">
          <a:xfrm>
            <a:off x="3060700" y="2578100"/>
            <a:ext cx="54768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sp>
        <p:nvSpPr>
          <p:cNvPr id="34838" name="TextBox 64"/>
          <p:cNvSpPr txBox="1">
            <a:spLocks noChangeArrowheads="1"/>
          </p:cNvSpPr>
          <p:nvPr/>
        </p:nvSpPr>
        <p:spPr bwMode="auto">
          <a:xfrm>
            <a:off x="6324600" y="2057400"/>
            <a:ext cx="47783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pic>
        <p:nvPicPr>
          <p:cNvPr id="34839"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34840"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
        <p:nvSpPr>
          <p:cNvPr id="37" name="Title 36"/>
          <p:cNvSpPr>
            <a:spLocks noGrp="1"/>
          </p:cNvSpPr>
          <p:nvPr>
            <p:ph type="title"/>
          </p:nvPr>
        </p:nvSpPr>
        <p:spPr/>
        <p:txBody>
          <a:bodyPr>
            <a:normAutofit fontScale="90000"/>
          </a:bodyPr>
          <a:lstStyle/>
          <a:p>
            <a:r>
              <a:rPr lang="en-US" dirty="0" smtClean="0"/>
              <a:t>Compare the Predicted Height to the Actual Height</a:t>
            </a:r>
            <a:endParaRPr lang="en-US" dirty="0"/>
          </a:p>
        </p:txBody>
      </p:sp>
      <p:sp>
        <p:nvSpPr>
          <p:cNvPr id="38" name="Content Placeholder 37"/>
          <p:cNvSpPr>
            <a:spLocks noGrp="1"/>
          </p:cNvSpPr>
          <p:nvPr>
            <p:ph sz="quarter" idx="1"/>
          </p:nvPr>
        </p:nvSpPr>
        <p:spPr>
          <a:xfrm>
            <a:off x="612648" y="1501724"/>
            <a:ext cx="8153400" cy="4495800"/>
          </a:xfrm>
        </p:spPr>
        <p:txBody>
          <a:bodyPr>
            <a:normAutofit/>
          </a:bodyPr>
          <a:lstStyle/>
          <a:p>
            <a:r>
              <a:rPr lang="en-US" sz="1400" dirty="0" smtClean="0"/>
              <a:t>Oak A’s actual height is 2 inches more than predicted. We attribute this to the effect of Gardener A.</a:t>
            </a:r>
          </a:p>
          <a:p>
            <a:r>
              <a:rPr lang="en-US" sz="1400" dirty="0" smtClean="0"/>
              <a:t>Oak B’s actual height is 2 inches less than predicted. We attribute this to the effect of Gardener B.</a:t>
            </a:r>
            <a:endParaRPr lang="en-US" sz="14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Land"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 name="This is"/>
          <p:cNvSpPr txBox="1">
            <a:spLocks noChangeArrowheads="1"/>
          </p:cNvSpPr>
          <p:nvPr/>
        </p:nvSpPr>
        <p:spPr bwMode="auto">
          <a:xfrm>
            <a:off x="191599" y="1995280"/>
            <a:ext cx="5876925" cy="461963"/>
          </a:xfrm>
          <a:prstGeom prst="rect">
            <a:avLst/>
          </a:prstGeom>
          <a:solidFill>
            <a:schemeClr val="bg1"/>
          </a:solidFill>
          <a:ln w="9525">
            <a:solidFill>
              <a:schemeClr val="tx1"/>
            </a:solidFill>
            <a:miter lim="800000"/>
            <a:headEnd/>
            <a:tailEnd/>
          </a:ln>
        </p:spPr>
        <p:txBody>
          <a:bodyPr>
            <a:spAutoFit/>
          </a:bodyPr>
          <a:lstStyle/>
          <a:p>
            <a:pPr algn="ctr"/>
            <a:r>
              <a:rPr lang="en-US" sz="2000">
                <a:latin typeface="Calibri" pitchFamily="34" charset="0"/>
              </a:rPr>
              <a:t>This is analogous to </a:t>
            </a:r>
            <a:r>
              <a:rPr lang="en-US" sz="2400" b="1">
                <a:solidFill>
                  <a:srgbClr val="0060AA"/>
                </a:solidFill>
                <a:latin typeface="Calibri" pitchFamily="34" charset="0"/>
              </a:rPr>
              <a:t>a Value-Added measure</a:t>
            </a:r>
            <a:r>
              <a:rPr lang="en-US" sz="2000">
                <a:solidFill>
                  <a:srgbClr val="FFFFFF"/>
                </a:solidFill>
                <a:latin typeface="Calibri" pitchFamily="34" charset="0"/>
              </a:rPr>
              <a:t>.</a:t>
            </a:r>
          </a:p>
        </p:txBody>
      </p:sp>
      <p:sp>
        <p:nvSpPr>
          <p:cNvPr id="35847" name="TextBox 38"/>
          <p:cNvSpPr txBox="1">
            <a:spLocks noChangeArrowheads="1"/>
          </p:cNvSpPr>
          <p:nvPr/>
        </p:nvSpPr>
        <p:spPr bwMode="auto">
          <a:xfrm>
            <a:off x="-11113" y="4457700"/>
            <a:ext cx="1557338" cy="1016000"/>
          </a:xfrm>
          <a:prstGeom prst="rect">
            <a:avLst/>
          </a:prstGeom>
          <a:noFill/>
          <a:ln w="9525">
            <a:noFill/>
            <a:miter lim="800000"/>
            <a:headEnd/>
            <a:tailEnd/>
          </a:ln>
        </p:spPr>
        <p:txBody>
          <a:bodyPr wrap="none">
            <a:spAutoFit/>
          </a:bodyPr>
          <a:lstStyle/>
          <a:p>
            <a:pPr algn="ctr"/>
            <a:r>
              <a:rPr lang="en-US" sz="2000" b="1">
                <a:solidFill>
                  <a:srgbClr val="000000"/>
                </a:solidFill>
                <a:latin typeface="Calibri" pitchFamily="34" charset="0"/>
              </a:rPr>
              <a:t>Above </a:t>
            </a:r>
          </a:p>
          <a:p>
            <a:pPr algn="ctr"/>
            <a:r>
              <a:rPr lang="en-US" sz="2000" b="1">
                <a:solidFill>
                  <a:srgbClr val="000000"/>
                </a:solidFill>
                <a:latin typeface="Calibri" pitchFamily="34" charset="0"/>
              </a:rPr>
              <a:t>Average</a:t>
            </a:r>
          </a:p>
          <a:p>
            <a:pPr algn="ctr"/>
            <a:r>
              <a:rPr lang="en-US" sz="2000" b="1">
                <a:solidFill>
                  <a:srgbClr val="000000"/>
                </a:solidFill>
                <a:latin typeface="Calibri" pitchFamily="34" charset="0"/>
              </a:rPr>
              <a:t>Value-Added</a:t>
            </a:r>
          </a:p>
        </p:txBody>
      </p:sp>
      <p:sp>
        <p:nvSpPr>
          <p:cNvPr id="35848" name="TextBox 39"/>
          <p:cNvSpPr txBox="1">
            <a:spLocks noChangeArrowheads="1"/>
          </p:cNvSpPr>
          <p:nvPr/>
        </p:nvSpPr>
        <p:spPr bwMode="auto">
          <a:xfrm>
            <a:off x="7583488" y="4483100"/>
            <a:ext cx="1557337" cy="1016000"/>
          </a:xfrm>
          <a:prstGeom prst="rect">
            <a:avLst/>
          </a:prstGeom>
          <a:noFill/>
          <a:ln w="9525">
            <a:noFill/>
            <a:miter lim="800000"/>
            <a:headEnd/>
            <a:tailEnd/>
          </a:ln>
        </p:spPr>
        <p:txBody>
          <a:bodyPr wrap="none">
            <a:spAutoFit/>
          </a:bodyPr>
          <a:lstStyle/>
          <a:p>
            <a:pPr algn="ctr"/>
            <a:r>
              <a:rPr lang="en-US" sz="2000" b="1" dirty="0">
                <a:solidFill>
                  <a:srgbClr val="000000"/>
                </a:solidFill>
                <a:latin typeface="Calibri" pitchFamily="34" charset="0"/>
              </a:rPr>
              <a:t>Below </a:t>
            </a:r>
          </a:p>
          <a:p>
            <a:pPr algn="ctr"/>
            <a:r>
              <a:rPr lang="en-US" sz="2000" b="1" dirty="0">
                <a:solidFill>
                  <a:srgbClr val="000000"/>
                </a:solidFill>
                <a:latin typeface="Calibri" pitchFamily="34" charset="0"/>
              </a:rPr>
              <a:t>Average</a:t>
            </a:r>
          </a:p>
          <a:p>
            <a:pPr algn="ctr"/>
            <a:r>
              <a:rPr lang="en-US" sz="2000" b="1" dirty="0">
                <a:solidFill>
                  <a:srgbClr val="000000"/>
                </a:solidFill>
                <a:latin typeface="Calibri" pitchFamily="34" charset="0"/>
              </a:rPr>
              <a:t>Value-Added</a:t>
            </a:r>
          </a:p>
        </p:txBody>
      </p:sp>
      <p:sp>
        <p:nvSpPr>
          <p:cNvPr id="35849" name="TextBox 40"/>
          <p:cNvSpPr txBox="1">
            <a:spLocks noChangeArrowheads="1"/>
          </p:cNvSpPr>
          <p:nvPr/>
        </p:nvSpPr>
        <p:spPr bwMode="auto">
          <a:xfrm>
            <a:off x="13160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A</a:t>
            </a:r>
          </a:p>
        </p:txBody>
      </p:sp>
      <p:sp>
        <p:nvSpPr>
          <p:cNvPr id="35850" name="TextBox 41"/>
          <p:cNvSpPr txBox="1">
            <a:spLocks noChangeArrowheads="1"/>
          </p:cNvSpPr>
          <p:nvPr/>
        </p:nvSpPr>
        <p:spPr bwMode="auto">
          <a:xfrm>
            <a:off x="4452938" y="5842000"/>
            <a:ext cx="1268412" cy="708025"/>
          </a:xfrm>
          <a:prstGeom prst="rect">
            <a:avLst/>
          </a:prstGeom>
          <a:noFill/>
          <a:ln w="9525">
            <a:noFill/>
            <a:miter lim="800000"/>
            <a:headEnd/>
            <a:tailEnd/>
          </a:ln>
        </p:spPr>
        <p:txBody>
          <a:bodyPr wrap="none">
            <a:spAutoFit/>
          </a:bodyPr>
          <a:lstStyle/>
          <a:p>
            <a:pPr algn="ctr"/>
            <a:r>
              <a:rPr lang="en-US" sz="2000">
                <a:solidFill>
                  <a:srgbClr val="000000"/>
                </a:solidFill>
              </a:rPr>
              <a:t>Predicted</a:t>
            </a:r>
          </a:p>
          <a:p>
            <a:pPr algn="ctr"/>
            <a:r>
              <a:rPr lang="en-US" sz="2000">
                <a:solidFill>
                  <a:srgbClr val="000000"/>
                </a:solidFill>
              </a:rPr>
              <a:t>Oak B</a:t>
            </a:r>
          </a:p>
        </p:txBody>
      </p:sp>
      <p:sp>
        <p:nvSpPr>
          <p:cNvPr id="35851" name="TextBox 42"/>
          <p:cNvSpPr txBox="1">
            <a:spLocks noChangeArrowheads="1"/>
          </p:cNvSpPr>
          <p:nvPr/>
        </p:nvSpPr>
        <p:spPr bwMode="auto">
          <a:xfrm>
            <a:off x="3140075" y="5854700"/>
            <a:ext cx="898525"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A</a:t>
            </a:r>
          </a:p>
        </p:txBody>
      </p:sp>
      <p:sp>
        <p:nvSpPr>
          <p:cNvPr id="35852" name="TextBox 43"/>
          <p:cNvSpPr txBox="1">
            <a:spLocks noChangeArrowheads="1"/>
          </p:cNvSpPr>
          <p:nvPr/>
        </p:nvSpPr>
        <p:spPr bwMode="auto">
          <a:xfrm>
            <a:off x="6278563" y="5854700"/>
            <a:ext cx="895350" cy="708025"/>
          </a:xfrm>
          <a:prstGeom prst="rect">
            <a:avLst/>
          </a:prstGeom>
          <a:noFill/>
          <a:ln w="9525">
            <a:noFill/>
            <a:miter lim="800000"/>
            <a:headEnd/>
            <a:tailEnd/>
          </a:ln>
        </p:spPr>
        <p:txBody>
          <a:bodyPr wrap="none">
            <a:spAutoFit/>
          </a:bodyPr>
          <a:lstStyle/>
          <a:p>
            <a:pPr algn="ctr"/>
            <a:r>
              <a:rPr lang="en-US" sz="2000">
                <a:solidFill>
                  <a:srgbClr val="000000"/>
                </a:solidFill>
              </a:rPr>
              <a:t>Actual</a:t>
            </a:r>
          </a:p>
          <a:p>
            <a:pPr algn="ctr"/>
            <a:r>
              <a:rPr lang="en-US" sz="2000">
                <a:solidFill>
                  <a:srgbClr val="000000"/>
                </a:solidFill>
              </a:rPr>
              <a:t>Oak B</a:t>
            </a:r>
          </a:p>
        </p:txBody>
      </p:sp>
      <p:pic>
        <p:nvPicPr>
          <p:cNvPr id="45" name="Tree A" descr="Old Tree A.png"/>
          <p:cNvPicPr>
            <a:picLocks noChangeAspect="1"/>
          </p:cNvPicPr>
          <p:nvPr/>
        </p:nvPicPr>
        <p:blipFill>
          <a:blip r:embed="rId4" cstate="print">
            <a:duotone>
              <a:prstClr val="black"/>
              <a:schemeClr val="accent1">
                <a:tint val="45000"/>
                <a:satMod val="400000"/>
              </a:schemeClr>
            </a:duotone>
          </a:blip>
          <a:stretch>
            <a:fillRect/>
          </a:stretch>
        </p:blipFill>
        <p:spPr>
          <a:xfrm>
            <a:off x="1378798" y="3460070"/>
            <a:ext cx="1209563" cy="2350008"/>
          </a:xfrm>
          <a:prstGeom prst="rect">
            <a:avLst/>
          </a:prstGeom>
        </p:spPr>
      </p:pic>
      <p:pic>
        <p:nvPicPr>
          <p:cNvPr id="46" name="Tree B" descr="Old Tree B.png"/>
          <p:cNvPicPr>
            <a:picLocks noChangeAspect="1"/>
          </p:cNvPicPr>
          <p:nvPr/>
        </p:nvPicPr>
        <p:blipFill>
          <a:blip r:embed="rId5" cstate="print">
            <a:duotone>
              <a:prstClr val="black"/>
              <a:schemeClr val="accent1">
                <a:tint val="45000"/>
                <a:satMod val="400000"/>
              </a:schemeClr>
            </a:duotone>
          </a:blip>
          <a:stretch>
            <a:fillRect/>
          </a:stretch>
        </p:blipFill>
        <p:spPr>
          <a:xfrm>
            <a:off x="4328953" y="2872842"/>
            <a:ext cx="1426178" cy="2944368"/>
          </a:xfrm>
          <a:prstGeom prst="rect">
            <a:avLst/>
          </a:prstGeom>
        </p:spPr>
      </p:pic>
      <p:grpSp>
        <p:nvGrpSpPr>
          <p:cNvPr id="2" name="61 in"/>
          <p:cNvGrpSpPr>
            <a:grpSpLocks/>
          </p:cNvGrpSpPr>
          <p:nvPr/>
        </p:nvGrpSpPr>
        <p:grpSpPr bwMode="auto">
          <a:xfrm>
            <a:off x="2241550" y="3032125"/>
            <a:ext cx="771525" cy="2717800"/>
            <a:chOff x="3879668" y="3032306"/>
            <a:chExt cx="771365" cy="2717527"/>
          </a:xfrm>
        </p:grpSpPr>
        <p:sp>
          <p:nvSpPr>
            <p:cNvPr id="48" name="Right Bracket 47"/>
            <p:cNvSpPr/>
            <p:nvPr/>
          </p:nvSpPr>
          <p:spPr>
            <a:xfrm>
              <a:off x="4168533" y="3451364"/>
              <a:ext cx="136497" cy="2298469"/>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8" name="TextBox 48"/>
            <p:cNvSpPr txBox="1">
              <a:spLocks noChangeArrowheads="1"/>
            </p:cNvSpPr>
            <p:nvPr/>
          </p:nvSpPr>
          <p:spPr bwMode="auto">
            <a:xfrm>
              <a:off x="3879668" y="3032306"/>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59 in.</a:t>
              </a:r>
            </a:p>
          </p:txBody>
        </p:sp>
      </p:grpSp>
      <p:grpSp>
        <p:nvGrpSpPr>
          <p:cNvPr id="3" name="72 in"/>
          <p:cNvGrpSpPr>
            <a:grpSpLocks/>
          </p:cNvGrpSpPr>
          <p:nvPr/>
        </p:nvGrpSpPr>
        <p:grpSpPr bwMode="auto">
          <a:xfrm>
            <a:off x="5372100" y="2406650"/>
            <a:ext cx="771525" cy="3359150"/>
            <a:chOff x="7010399" y="2406393"/>
            <a:chExt cx="771365" cy="3358680"/>
          </a:xfrm>
        </p:grpSpPr>
        <p:sp>
          <p:nvSpPr>
            <p:cNvPr id="51" name="Right Bracket 50"/>
            <p:cNvSpPr/>
            <p:nvPr/>
          </p:nvSpPr>
          <p:spPr>
            <a:xfrm>
              <a:off x="7307200" y="2838133"/>
              <a:ext cx="138083" cy="2926940"/>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6" name="TextBox 51"/>
            <p:cNvSpPr txBox="1">
              <a:spLocks noChangeArrowheads="1"/>
            </p:cNvSpPr>
            <p:nvPr/>
          </p:nvSpPr>
          <p:spPr bwMode="auto">
            <a:xfrm>
              <a:off x="7010399" y="240639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74 in.</a:t>
              </a:r>
            </a:p>
          </p:txBody>
        </p:sp>
      </p:grpSp>
      <p:grpSp>
        <p:nvGrpSpPr>
          <p:cNvPr id="4" name="Gar A"/>
          <p:cNvGrpSpPr>
            <a:grpSpLocks/>
          </p:cNvGrpSpPr>
          <p:nvPr/>
        </p:nvGrpSpPr>
        <p:grpSpPr bwMode="auto">
          <a:xfrm>
            <a:off x="0" y="2551113"/>
            <a:ext cx="1403350" cy="1779587"/>
            <a:chOff x="0" y="2550340"/>
            <a:chExt cx="1403013" cy="1780221"/>
          </a:xfrm>
        </p:grpSpPr>
        <p:pic>
          <p:nvPicPr>
            <p:cNvPr id="35873" name="Gardener A" descr="Gardener A.png"/>
            <p:cNvPicPr>
              <a:picLocks noChangeAspect="1"/>
            </p:cNvPicPr>
            <p:nvPr/>
          </p:nvPicPr>
          <p:blipFill>
            <a:blip r:embed="rId6" cstate="print"/>
            <a:srcRect/>
            <a:stretch>
              <a:fillRect/>
            </a:stretch>
          </p:blipFill>
          <p:spPr bwMode="auto">
            <a:xfrm>
              <a:off x="338931" y="2937013"/>
              <a:ext cx="527047" cy="1393548"/>
            </a:xfrm>
            <a:prstGeom prst="rect">
              <a:avLst/>
            </a:prstGeom>
            <a:noFill/>
            <a:ln w="9525">
              <a:noFill/>
              <a:miter lim="800000"/>
              <a:headEnd/>
              <a:tailEnd/>
            </a:ln>
          </p:spPr>
        </p:pic>
        <p:sp>
          <p:nvSpPr>
            <p:cNvPr id="35874" name="Gar A Label"/>
            <p:cNvSpPr txBox="1">
              <a:spLocks noChangeArrowheads="1"/>
            </p:cNvSpPr>
            <p:nvPr/>
          </p:nvSpPr>
          <p:spPr bwMode="auto">
            <a:xfrm>
              <a:off x="0" y="2550340"/>
              <a:ext cx="1403013" cy="400110"/>
            </a:xfrm>
            <a:prstGeom prst="rect">
              <a:avLst/>
            </a:prstGeom>
            <a:noFill/>
            <a:ln w="9525">
              <a:noFill/>
              <a:miter lim="800000"/>
              <a:headEnd/>
              <a:tailEnd/>
            </a:ln>
          </p:spPr>
          <p:txBody>
            <a:bodyPr wrap="none">
              <a:spAutoFit/>
            </a:bodyPr>
            <a:lstStyle/>
            <a:p>
              <a:r>
                <a:rPr lang="en-US" sz="2000">
                  <a:solidFill>
                    <a:srgbClr val="5B7F00"/>
                  </a:solidFill>
                  <a:latin typeface="Calibri" pitchFamily="34" charset="0"/>
                </a:rPr>
                <a:t>Gardener A</a:t>
              </a:r>
            </a:p>
          </p:txBody>
        </p:sp>
      </p:grpSp>
      <p:grpSp>
        <p:nvGrpSpPr>
          <p:cNvPr id="5" name="Gar B"/>
          <p:cNvGrpSpPr>
            <a:grpSpLocks/>
          </p:cNvGrpSpPr>
          <p:nvPr/>
        </p:nvGrpSpPr>
        <p:grpSpPr bwMode="auto">
          <a:xfrm>
            <a:off x="7751763" y="2546350"/>
            <a:ext cx="1392237" cy="1782763"/>
            <a:chOff x="7752209" y="2545806"/>
            <a:chExt cx="1391791" cy="1783168"/>
          </a:xfrm>
        </p:grpSpPr>
        <p:pic>
          <p:nvPicPr>
            <p:cNvPr id="35871" name="Gardener B" descr="Gardeners B.png"/>
            <p:cNvPicPr>
              <a:picLocks noChangeAspect="1"/>
            </p:cNvPicPr>
            <p:nvPr/>
          </p:nvPicPr>
          <p:blipFill>
            <a:blip r:embed="rId7" cstate="print"/>
            <a:srcRect/>
            <a:stretch>
              <a:fillRect/>
            </a:stretch>
          </p:blipFill>
          <p:spPr bwMode="auto">
            <a:xfrm>
              <a:off x="8270581" y="2935426"/>
              <a:ext cx="518114" cy="1393548"/>
            </a:xfrm>
            <a:prstGeom prst="rect">
              <a:avLst/>
            </a:prstGeom>
            <a:noFill/>
            <a:ln w="9525">
              <a:noFill/>
              <a:miter lim="800000"/>
              <a:headEnd/>
              <a:tailEnd/>
            </a:ln>
          </p:spPr>
        </p:pic>
        <p:sp>
          <p:nvSpPr>
            <p:cNvPr id="35872" name="Gar B Label"/>
            <p:cNvSpPr txBox="1">
              <a:spLocks noChangeArrowheads="1"/>
            </p:cNvSpPr>
            <p:nvPr/>
          </p:nvSpPr>
          <p:spPr bwMode="auto">
            <a:xfrm>
              <a:off x="7752209" y="2545806"/>
              <a:ext cx="1391791" cy="400110"/>
            </a:xfrm>
            <a:prstGeom prst="rect">
              <a:avLst/>
            </a:prstGeom>
            <a:noFill/>
            <a:ln w="9525">
              <a:noFill/>
              <a:miter lim="800000"/>
              <a:headEnd/>
              <a:tailEnd/>
            </a:ln>
          </p:spPr>
          <p:txBody>
            <a:bodyPr wrap="none">
              <a:spAutoFit/>
            </a:bodyPr>
            <a:lstStyle/>
            <a:p>
              <a:r>
                <a:rPr lang="en-US" sz="2000">
                  <a:solidFill>
                    <a:srgbClr val="7C4800"/>
                  </a:solidFill>
                  <a:latin typeface="Calibri" pitchFamily="34" charset="0"/>
                </a:rPr>
                <a:t>Gardener B</a:t>
              </a:r>
            </a:p>
          </p:txBody>
        </p:sp>
      </p:grpSp>
      <p:grpSp>
        <p:nvGrpSpPr>
          <p:cNvPr id="6" name="61 in"/>
          <p:cNvGrpSpPr>
            <a:grpSpLocks/>
          </p:cNvGrpSpPr>
          <p:nvPr/>
        </p:nvGrpSpPr>
        <p:grpSpPr bwMode="auto">
          <a:xfrm>
            <a:off x="3879850" y="2876550"/>
            <a:ext cx="771525" cy="2873375"/>
            <a:chOff x="3879668" y="2876731"/>
            <a:chExt cx="771365" cy="2873102"/>
          </a:xfrm>
        </p:grpSpPr>
        <p:sp>
          <p:nvSpPr>
            <p:cNvPr id="60" name="Right Bracket 59"/>
            <p:cNvSpPr/>
            <p:nvPr/>
          </p:nvSpPr>
          <p:spPr>
            <a:xfrm>
              <a:off x="4168533" y="3365635"/>
              <a:ext cx="136497" cy="2384198"/>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70" name="TextBox 60"/>
            <p:cNvSpPr txBox="1">
              <a:spLocks noChangeArrowheads="1"/>
            </p:cNvSpPr>
            <p:nvPr/>
          </p:nvSpPr>
          <p:spPr bwMode="auto">
            <a:xfrm>
              <a:off x="3879668" y="2876731"/>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61 in.</a:t>
              </a:r>
            </a:p>
          </p:txBody>
        </p:sp>
      </p:grpSp>
      <p:grpSp>
        <p:nvGrpSpPr>
          <p:cNvPr id="7" name="72 in"/>
          <p:cNvGrpSpPr>
            <a:grpSpLocks/>
          </p:cNvGrpSpPr>
          <p:nvPr/>
        </p:nvGrpSpPr>
        <p:grpSpPr bwMode="auto">
          <a:xfrm>
            <a:off x="7010400" y="2514600"/>
            <a:ext cx="771525" cy="3251200"/>
            <a:chOff x="7010399" y="2514343"/>
            <a:chExt cx="771365" cy="3250730"/>
          </a:xfrm>
        </p:grpSpPr>
        <p:sp>
          <p:nvSpPr>
            <p:cNvPr id="63" name="Right Bracket 62"/>
            <p:cNvSpPr/>
            <p:nvPr/>
          </p:nvSpPr>
          <p:spPr>
            <a:xfrm>
              <a:off x="7307200" y="2930208"/>
              <a:ext cx="138083" cy="2834865"/>
            </a:xfrm>
            <a:prstGeom prst="rightBracket">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endParaRPr>
            </a:p>
          </p:txBody>
        </p:sp>
        <p:sp>
          <p:nvSpPr>
            <p:cNvPr id="35868" name="TextBox 63"/>
            <p:cNvSpPr txBox="1">
              <a:spLocks noChangeArrowheads="1"/>
            </p:cNvSpPr>
            <p:nvPr/>
          </p:nvSpPr>
          <p:spPr bwMode="auto">
            <a:xfrm>
              <a:off x="7010399" y="2514343"/>
              <a:ext cx="771365" cy="400110"/>
            </a:xfrm>
            <a:prstGeom prst="rect">
              <a:avLst/>
            </a:prstGeom>
            <a:noFill/>
            <a:ln w="9525">
              <a:noFill/>
              <a:miter lim="800000"/>
              <a:headEnd/>
              <a:tailEnd/>
            </a:ln>
          </p:spPr>
          <p:txBody>
            <a:bodyPr wrap="none">
              <a:spAutoFit/>
            </a:bodyPr>
            <a:lstStyle/>
            <a:p>
              <a:r>
                <a:rPr lang="en-US" sz="2000" b="1">
                  <a:solidFill>
                    <a:srgbClr val="000000"/>
                  </a:solidFill>
                  <a:latin typeface="Calibri" pitchFamily="34" charset="0"/>
                </a:rPr>
                <a:t>72 in.</a:t>
              </a:r>
            </a:p>
          </p:txBody>
        </p:sp>
      </p:grpSp>
      <p:cxnSp>
        <p:nvCxnSpPr>
          <p:cNvPr id="65" name="Straight Arrow Connector 64"/>
          <p:cNvCxnSpPr>
            <a:stCxn id="35878" idx="3"/>
            <a:endCxn id="35870" idx="1"/>
          </p:cNvCxnSpPr>
          <p:nvPr/>
        </p:nvCxnSpPr>
        <p:spPr>
          <a:xfrm flipV="1">
            <a:off x="3013075" y="3076575"/>
            <a:ext cx="866775" cy="155575"/>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35876" idx="3"/>
            <a:endCxn id="35868" idx="1"/>
          </p:cNvCxnSpPr>
          <p:nvPr/>
        </p:nvCxnSpPr>
        <p:spPr>
          <a:xfrm>
            <a:off x="6143625" y="2606675"/>
            <a:ext cx="866775" cy="107950"/>
          </a:xfrm>
          <a:prstGeom prst="straightConnector1">
            <a:avLst/>
          </a:prstGeom>
          <a:ln w="44450">
            <a:solidFill>
              <a:srgbClr val="0060AA"/>
            </a:solidFill>
            <a:tailEnd type="arrow"/>
          </a:ln>
        </p:spPr>
        <p:style>
          <a:lnRef idx="1">
            <a:schemeClr val="accent1"/>
          </a:lnRef>
          <a:fillRef idx="0">
            <a:schemeClr val="accent1"/>
          </a:fillRef>
          <a:effectRef idx="0">
            <a:schemeClr val="accent1"/>
          </a:effectRef>
          <a:fontRef idx="minor">
            <a:schemeClr val="tx1"/>
          </a:fontRef>
        </p:style>
      </p:cxnSp>
      <p:sp>
        <p:nvSpPr>
          <p:cNvPr id="35863" name="TextBox 66"/>
          <p:cNvSpPr txBox="1">
            <a:spLocks noChangeArrowheads="1"/>
          </p:cNvSpPr>
          <p:nvPr/>
        </p:nvSpPr>
        <p:spPr bwMode="auto">
          <a:xfrm>
            <a:off x="3060700" y="2578100"/>
            <a:ext cx="54768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sp>
        <p:nvSpPr>
          <p:cNvPr id="35864" name="TextBox 67"/>
          <p:cNvSpPr txBox="1">
            <a:spLocks noChangeArrowheads="1"/>
          </p:cNvSpPr>
          <p:nvPr/>
        </p:nvSpPr>
        <p:spPr bwMode="auto">
          <a:xfrm>
            <a:off x="6324600" y="2057400"/>
            <a:ext cx="477838" cy="523875"/>
          </a:xfrm>
          <a:prstGeom prst="rect">
            <a:avLst/>
          </a:prstGeom>
          <a:noFill/>
          <a:ln w="9525">
            <a:noFill/>
            <a:miter lim="800000"/>
            <a:headEnd/>
            <a:tailEnd/>
          </a:ln>
        </p:spPr>
        <p:txBody>
          <a:bodyPr wrap="none">
            <a:spAutoFit/>
          </a:bodyPr>
          <a:lstStyle/>
          <a:p>
            <a:r>
              <a:rPr lang="en-US" sz="2800" b="1">
                <a:solidFill>
                  <a:srgbClr val="000000"/>
                </a:solidFill>
                <a:latin typeface="Calibri" pitchFamily="34" charset="0"/>
              </a:rPr>
              <a:t>-2</a:t>
            </a:r>
          </a:p>
        </p:txBody>
      </p:sp>
      <p:pic>
        <p:nvPicPr>
          <p:cNvPr id="35865"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35866"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
        <p:nvSpPr>
          <p:cNvPr id="39" name="Title 38"/>
          <p:cNvSpPr>
            <a:spLocks noGrp="1"/>
          </p:cNvSpPr>
          <p:nvPr>
            <p:ph type="title"/>
          </p:nvPr>
        </p:nvSpPr>
        <p:spPr/>
        <p:txBody>
          <a:bodyPr>
            <a:normAutofit fontScale="90000"/>
          </a:bodyPr>
          <a:lstStyle/>
          <a:p>
            <a:r>
              <a:rPr lang="en-US" dirty="0" smtClean="0"/>
              <a:t>Method 3: Compare the Predicted Height to the Actual Height</a:t>
            </a:r>
            <a:endParaRPr lang="en-US" dirty="0"/>
          </a:p>
        </p:txBody>
      </p:sp>
      <p:sp>
        <p:nvSpPr>
          <p:cNvPr id="40" name="Content Placeholder 39"/>
          <p:cNvSpPr>
            <a:spLocks noGrp="1"/>
          </p:cNvSpPr>
          <p:nvPr>
            <p:ph sz="quarter" idx="1"/>
          </p:nvPr>
        </p:nvSpPr>
        <p:spPr>
          <a:xfrm>
            <a:off x="612648" y="1501724"/>
            <a:ext cx="8153400" cy="629531"/>
          </a:xfrm>
        </p:spPr>
        <p:txBody>
          <a:bodyPr>
            <a:normAutofit/>
          </a:bodyPr>
          <a:lstStyle/>
          <a:p>
            <a:r>
              <a:rPr lang="en-US" sz="1400" dirty="0" smtClean="0"/>
              <a:t>By accounting for last year’s height and environmental conditions of the trees during this year, we found the “value” each gardener “added” to the growth of the trees.</a:t>
            </a:r>
            <a:endParaRPr lang="en-US" sz="1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847"/>
                                        </p:tgtEl>
                                        <p:attrNameLst>
                                          <p:attrName>style.visibility</p:attrName>
                                        </p:attrNameLst>
                                      </p:cBhvr>
                                      <p:to>
                                        <p:strVal val="visible"/>
                                      </p:to>
                                    </p:set>
                                    <p:animEffect transition="in" filter="fade">
                                      <p:cBhvr>
                                        <p:cTn id="13" dur="500"/>
                                        <p:tgtEl>
                                          <p:spTgt spid="358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848"/>
                                        </p:tgtEl>
                                        <p:attrNameLst>
                                          <p:attrName>style.visibility</p:attrName>
                                        </p:attrNameLst>
                                      </p:cBhvr>
                                      <p:to>
                                        <p:strVal val="visible"/>
                                      </p:to>
                                    </p:set>
                                    <p:animEffect transition="in" filter="fade">
                                      <p:cBhvr>
                                        <p:cTn id="16"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847" grpId="0"/>
      <p:bldP spid="35848" grpId="0"/>
      <p:bldP spid="4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aphicFrame>
        <p:nvGraphicFramePr>
          <p:cNvPr id="4" name="Table 3"/>
          <p:cNvGraphicFramePr>
            <a:graphicFrameLocks noGrp="1"/>
          </p:cNvGraphicFramePr>
          <p:nvPr>
            <p:custDataLst>
              <p:tags r:id="rId1"/>
            </p:custDataLst>
          </p:nvPr>
        </p:nvGraphicFramePr>
        <p:xfrm>
          <a:off x="220663" y="457200"/>
          <a:ext cx="8694036" cy="1755140"/>
        </p:xfrm>
        <a:graphic>
          <a:graphicData uri="http://schemas.openxmlformats.org/drawingml/2006/table">
            <a:tbl>
              <a:tblPr firstRow="1" bandRow="1">
                <a:tableStyleId>{D7AC3CCA-C797-4891-BE02-D94E43425B78}</a:tableStyleId>
              </a:tblPr>
              <a:tblGrid>
                <a:gridCol w="2561592"/>
                <a:gridCol w="2514600"/>
                <a:gridCol w="3617844"/>
              </a:tblGrid>
              <a:tr h="368300">
                <a:tc>
                  <a:txBody>
                    <a:bodyPr/>
                    <a:lstStyle/>
                    <a:p>
                      <a:endParaRPr lang="en-US" sz="1700" dirty="0">
                        <a:latin typeface="Arial" pitchFamily="34" charset="0"/>
                        <a:cs typeface="Arial" pitchFamily="34" charset="0"/>
                      </a:endParaRPr>
                    </a:p>
                  </a:txBody>
                  <a:tcPr/>
                </a:tc>
                <a:tc>
                  <a:txBody>
                    <a:bodyPr/>
                    <a:lstStyle/>
                    <a:p>
                      <a:r>
                        <a:rPr lang="en-US" sz="1700" dirty="0" smtClean="0">
                          <a:latin typeface="Arial" pitchFamily="34" charset="0"/>
                          <a:cs typeface="Arial" pitchFamily="34" charset="0"/>
                        </a:rPr>
                        <a:t>Oak Tree Analogy</a:t>
                      </a:r>
                      <a:endParaRPr lang="en-US" sz="1700" dirty="0">
                        <a:latin typeface="Arial" pitchFamily="34" charset="0"/>
                        <a:cs typeface="Arial" pitchFamily="34" charset="0"/>
                      </a:endParaRPr>
                    </a:p>
                  </a:txBody>
                  <a:tcPr/>
                </a:tc>
                <a:tc>
                  <a:txBody>
                    <a:bodyPr/>
                    <a:lstStyle/>
                    <a:p>
                      <a:r>
                        <a:rPr lang="en-US" sz="1700" dirty="0" smtClean="0">
                          <a:latin typeface="Arial" pitchFamily="34" charset="0"/>
                          <a:cs typeface="Arial" pitchFamily="34" charset="0"/>
                        </a:rPr>
                        <a:t>Value-Added in Education</a:t>
                      </a:r>
                      <a:endParaRPr lang="en-US" sz="1700" dirty="0">
                        <a:latin typeface="Arial" pitchFamily="34" charset="0"/>
                        <a:cs typeface="Arial" pitchFamily="34" charset="0"/>
                      </a:endParaRPr>
                    </a:p>
                  </a:txBody>
                  <a:tcPr/>
                </a:tc>
              </a:tr>
              <a:tr h="641532">
                <a:tc>
                  <a:txBody>
                    <a:bodyPr/>
                    <a:lstStyle/>
                    <a:p>
                      <a:r>
                        <a:rPr lang="en-US" sz="1700" b="1" dirty="0" smtClean="0">
                          <a:latin typeface="Arial" pitchFamily="34" charset="0"/>
                          <a:cs typeface="Arial" pitchFamily="34" charset="0"/>
                        </a:rPr>
                        <a:t>What are we evaluating?</a:t>
                      </a:r>
                      <a:endParaRPr lang="en-US" sz="1700" b="1" dirty="0">
                        <a:latin typeface="Arial" pitchFamily="34" charset="0"/>
                        <a:cs typeface="Arial" pitchFamily="34" charset="0"/>
                      </a:endParaRPr>
                    </a:p>
                  </a:txBody>
                  <a:tcPr/>
                </a:tc>
                <a:tc>
                  <a:txBody>
                    <a:bodyPr/>
                    <a:lstStyle/>
                    <a:p>
                      <a:pPr>
                        <a:buFont typeface="Arial" pitchFamily="34" charset="0"/>
                        <a:buChar char="•"/>
                      </a:pPr>
                      <a:r>
                        <a:rPr lang="en-US" sz="1700" dirty="0" smtClean="0">
                          <a:latin typeface="Arial" pitchFamily="34" charset="0"/>
                          <a:cs typeface="Arial" pitchFamily="34" charset="0"/>
                        </a:rPr>
                        <a:t> Gardeners</a:t>
                      </a:r>
                      <a:endParaRPr lang="en-US" sz="1700" dirty="0">
                        <a:latin typeface="Arial" pitchFamily="34" charset="0"/>
                        <a:cs typeface="Arial" pitchFamily="34" charset="0"/>
                      </a:endParaRPr>
                    </a:p>
                  </a:txBody>
                  <a:tcPr/>
                </a:tc>
                <a:tc>
                  <a:txBody>
                    <a:bodyPr/>
                    <a:lstStyle/>
                    <a:p>
                      <a:pPr>
                        <a:buFont typeface="Arial" pitchFamily="34" charset="0"/>
                        <a:buChar char="•"/>
                      </a:pPr>
                      <a:r>
                        <a:rPr lang="en-US" sz="1700" baseline="0" dirty="0" smtClean="0">
                          <a:latin typeface="Arial" pitchFamily="34" charset="0"/>
                          <a:cs typeface="Arial" pitchFamily="34" charset="0"/>
                        </a:rPr>
                        <a:t> </a:t>
                      </a:r>
                      <a:r>
                        <a:rPr lang="en-US" sz="1700" dirty="0" smtClean="0">
                          <a:latin typeface="Arial" pitchFamily="34" charset="0"/>
                          <a:cs typeface="Arial" pitchFamily="34" charset="0"/>
                        </a:rPr>
                        <a:t>Districts</a:t>
                      </a:r>
                    </a:p>
                    <a:p>
                      <a:pPr>
                        <a:buFont typeface="Arial" pitchFamily="34" charset="0"/>
                        <a:buChar char="•"/>
                      </a:pPr>
                      <a:r>
                        <a:rPr lang="en-US" sz="1700" dirty="0" smtClean="0">
                          <a:latin typeface="Arial" pitchFamily="34" charset="0"/>
                          <a:cs typeface="Arial" pitchFamily="34" charset="0"/>
                        </a:rPr>
                        <a:t> Schools</a:t>
                      </a:r>
                    </a:p>
                    <a:p>
                      <a:pPr>
                        <a:buFont typeface="Arial" pitchFamily="34" charset="0"/>
                        <a:buChar char="•"/>
                      </a:pPr>
                      <a:r>
                        <a:rPr lang="en-US" sz="1700" dirty="0" smtClean="0">
                          <a:latin typeface="Arial" pitchFamily="34" charset="0"/>
                          <a:cs typeface="Arial" pitchFamily="34" charset="0"/>
                        </a:rPr>
                        <a:t> Grades</a:t>
                      </a:r>
                    </a:p>
                    <a:p>
                      <a:pPr>
                        <a:buFont typeface="Arial" pitchFamily="34" charset="0"/>
                        <a:buChar char="•"/>
                      </a:pPr>
                      <a:r>
                        <a:rPr lang="en-US" sz="1700" dirty="0" smtClean="0">
                          <a:latin typeface="Arial" pitchFamily="34" charset="0"/>
                          <a:cs typeface="Arial" pitchFamily="34" charset="0"/>
                        </a:rPr>
                        <a:t> Classrooms</a:t>
                      </a:r>
                    </a:p>
                    <a:p>
                      <a:pPr>
                        <a:buFont typeface="Arial" pitchFamily="34" charset="0"/>
                        <a:buChar char="•"/>
                      </a:pPr>
                      <a:r>
                        <a:rPr lang="en-US" sz="1700" baseline="0" dirty="0" smtClean="0">
                          <a:latin typeface="Arial" pitchFamily="34" charset="0"/>
                          <a:cs typeface="Arial" pitchFamily="34" charset="0"/>
                        </a:rPr>
                        <a:t> Programs and Interventions</a:t>
                      </a:r>
                      <a:endParaRPr lang="en-US" sz="1700" dirty="0">
                        <a:latin typeface="Arial" pitchFamily="34" charset="0"/>
                        <a:cs typeface="Arial" pitchFamily="34" charset="0"/>
                      </a:endParaRPr>
                    </a:p>
                  </a:txBody>
                  <a:tcPr/>
                </a:tc>
              </a:tr>
            </a:tbl>
          </a:graphicData>
        </a:graphic>
      </p:graphicFrame>
      <p:sp>
        <p:nvSpPr>
          <p:cNvPr id="5" name="Rectangle 13"/>
          <p:cNvSpPr txBox="1">
            <a:spLocks noChangeArrowheads="1"/>
          </p:cNvSpPr>
          <p:nvPr>
            <p:custDataLst>
              <p:tags r:id="rId2"/>
            </p:custDataLst>
          </p:nvPr>
        </p:nvSpPr>
        <p:spPr bwMode="auto">
          <a:xfrm>
            <a:off x="152400" y="76200"/>
            <a:ext cx="8839200" cy="261938"/>
          </a:xfrm>
          <a:prstGeom prst="rect">
            <a:avLst/>
          </a:prstGeom>
          <a:noFill/>
          <a:ln w="9525">
            <a:noFill/>
            <a:miter lim="800000"/>
            <a:headEnd/>
            <a:tailEnd/>
          </a:ln>
        </p:spPr>
        <p:txBody>
          <a:bodyPr lIns="0" tIns="0" rIns="0" bIns="0">
            <a:spAutoFit/>
          </a:bodyPr>
          <a:lstStyle/>
          <a:p>
            <a:pPr algn="ctr" defTabSz="895350" fontAlgn="auto">
              <a:spcBef>
                <a:spcPts val="0"/>
              </a:spcBef>
              <a:spcAft>
                <a:spcPts val="0"/>
              </a:spcAft>
              <a:defRPr/>
            </a:pPr>
            <a:r>
              <a:rPr lang="en-US" sz="1700" b="1" kern="0" dirty="0">
                <a:solidFill>
                  <a:prstClr val="black"/>
                </a:solidFill>
              </a:rPr>
              <a:t>How does this analogy relate to value added in the education context?</a:t>
            </a:r>
          </a:p>
        </p:txBody>
      </p:sp>
      <p:graphicFrame>
        <p:nvGraphicFramePr>
          <p:cNvPr id="9" name="Table 8"/>
          <p:cNvGraphicFramePr>
            <a:graphicFrameLocks noGrp="1"/>
          </p:cNvGraphicFramePr>
          <p:nvPr>
            <p:custDataLst>
              <p:tags r:id="rId3"/>
            </p:custDataLst>
          </p:nvPr>
        </p:nvGraphicFramePr>
        <p:xfrm>
          <a:off x="220663" y="2214563"/>
          <a:ext cx="8694036" cy="868680"/>
        </p:xfrm>
        <a:graphic>
          <a:graphicData uri="http://schemas.openxmlformats.org/drawingml/2006/table">
            <a:tbl>
              <a:tblPr firstRow="1" bandRow="1">
                <a:tableStyleId>{D7AC3CCA-C797-4891-BE02-D94E43425B78}</a:tableStyleId>
              </a:tblPr>
              <a:tblGrid>
                <a:gridCol w="2561592"/>
                <a:gridCol w="2514600"/>
                <a:gridCol w="3617844"/>
              </a:tblGrid>
              <a:tr h="641532">
                <a:tc>
                  <a:txBody>
                    <a:bodyPr/>
                    <a:lstStyle/>
                    <a:p>
                      <a:r>
                        <a:rPr lang="en-US" sz="1700" b="1" dirty="0" smtClean="0">
                          <a:latin typeface="Arial" pitchFamily="34" charset="0"/>
                          <a:cs typeface="Arial" pitchFamily="34" charset="0"/>
                        </a:rPr>
                        <a:t>What are we using to measure success?</a:t>
                      </a:r>
                      <a:endParaRPr lang="en-US" sz="17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0" dirty="0" smtClean="0">
                          <a:latin typeface="Arial" pitchFamily="34" charset="0"/>
                          <a:cs typeface="Arial" pitchFamily="34" charset="0"/>
                        </a:rPr>
                        <a:t> Relative</a:t>
                      </a:r>
                      <a:r>
                        <a:rPr lang="en-US" sz="1700" b="0" baseline="0" dirty="0" smtClean="0">
                          <a:latin typeface="Arial" pitchFamily="34" charset="0"/>
                          <a:cs typeface="Arial" pitchFamily="34" charset="0"/>
                        </a:rPr>
                        <a:t> height i</a:t>
                      </a:r>
                      <a:r>
                        <a:rPr lang="en-US" sz="1700" b="0" dirty="0" smtClean="0">
                          <a:latin typeface="Arial" pitchFamily="34" charset="0"/>
                          <a:cs typeface="Arial" pitchFamily="34" charset="0"/>
                        </a:rPr>
                        <a:t>mprovement</a:t>
                      </a:r>
                      <a:r>
                        <a:rPr lang="en-US" sz="1700" b="0" baseline="0" dirty="0" smtClean="0">
                          <a:latin typeface="Arial" pitchFamily="34" charset="0"/>
                          <a:cs typeface="Arial" pitchFamily="34" charset="0"/>
                        </a:rPr>
                        <a:t> in i</a:t>
                      </a:r>
                      <a:r>
                        <a:rPr lang="en-US" sz="1700" b="0" dirty="0" smtClean="0">
                          <a:latin typeface="Arial" pitchFamily="34" charset="0"/>
                          <a:cs typeface="Arial" pitchFamily="34" charset="0"/>
                        </a:rPr>
                        <a:t>nches</a:t>
                      </a:r>
                    </a:p>
                    <a:p>
                      <a:endParaRPr lang="en-US" sz="1700" b="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0" dirty="0" smtClean="0">
                          <a:latin typeface="Arial" pitchFamily="34" charset="0"/>
                          <a:cs typeface="Arial" pitchFamily="34" charset="0"/>
                        </a:rPr>
                        <a:t> Relative improvement on</a:t>
                      </a:r>
                      <a:r>
                        <a:rPr lang="en-US" sz="1700" b="0" baseline="0" dirty="0" smtClean="0">
                          <a:latin typeface="Arial" pitchFamily="34" charset="0"/>
                          <a:cs typeface="Arial" pitchFamily="34" charset="0"/>
                        </a:rPr>
                        <a:t> standardized test scores</a:t>
                      </a:r>
                      <a:endParaRPr lang="en-US" sz="1700" b="0" dirty="0" smtClean="0">
                        <a:latin typeface="Arial" pitchFamily="34" charset="0"/>
                        <a:cs typeface="Arial" pitchFamily="34" charset="0"/>
                      </a:endParaRPr>
                    </a:p>
                    <a:p>
                      <a:endParaRPr lang="en-US" sz="1700" b="0" dirty="0">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custDataLst>
              <p:tags r:id="rId4"/>
            </p:custDataLst>
          </p:nvPr>
        </p:nvGraphicFramePr>
        <p:xfrm>
          <a:off x="220663" y="3079750"/>
          <a:ext cx="8694036" cy="641532"/>
        </p:xfrm>
        <a:graphic>
          <a:graphicData uri="http://schemas.openxmlformats.org/drawingml/2006/table">
            <a:tbl>
              <a:tblPr firstRow="1" bandRow="1">
                <a:tableStyleId>{D7AC3CCA-C797-4891-BE02-D94E43425B78}</a:tableStyleId>
              </a:tblPr>
              <a:tblGrid>
                <a:gridCol w="2561592"/>
                <a:gridCol w="2514600"/>
                <a:gridCol w="3617844"/>
              </a:tblGrid>
              <a:tr h="641532">
                <a:tc>
                  <a:txBody>
                    <a:bodyPr/>
                    <a:lstStyle/>
                    <a:p>
                      <a:r>
                        <a:rPr lang="en-US" sz="1700" b="1" dirty="0" smtClean="0">
                          <a:latin typeface="Arial" pitchFamily="34" charset="0"/>
                          <a:cs typeface="Arial" pitchFamily="34" charset="0"/>
                        </a:rPr>
                        <a:t>Sample</a:t>
                      </a:r>
                      <a:endParaRPr lang="en-US" sz="1700" b="1" dirty="0">
                        <a:latin typeface="Arial" pitchFamily="34" charset="0"/>
                        <a:cs typeface="Arial" pitchFamily="34" charset="0"/>
                      </a:endParaRPr>
                    </a:p>
                  </a:txBody>
                  <a:tcPr>
                    <a:solidFill>
                      <a:schemeClr val="bg1">
                        <a:lumMod val="75000"/>
                      </a:schemeClr>
                    </a:solidFill>
                  </a:tcPr>
                </a:tc>
                <a:tc>
                  <a:txBody>
                    <a:bodyPr/>
                    <a:lstStyle/>
                    <a:p>
                      <a:pPr>
                        <a:buFont typeface="Arial" pitchFamily="34" charset="0"/>
                        <a:buChar char="•"/>
                      </a:pPr>
                      <a:r>
                        <a:rPr lang="en-US" sz="1700" b="0" dirty="0" smtClean="0">
                          <a:latin typeface="Arial" pitchFamily="34" charset="0"/>
                          <a:cs typeface="Arial" pitchFamily="34" charset="0"/>
                        </a:rPr>
                        <a:t> Single oak tree</a:t>
                      </a:r>
                      <a:endParaRPr lang="en-US" sz="1700" b="0" dirty="0">
                        <a:latin typeface="Arial" pitchFamily="34" charset="0"/>
                        <a:cs typeface="Arial" pitchFamily="34" charset="0"/>
                      </a:endParaRPr>
                    </a:p>
                  </a:txBody>
                  <a:tcPr>
                    <a:solidFill>
                      <a:schemeClr val="bg1">
                        <a:lumMod val="75000"/>
                      </a:schemeClr>
                    </a:solidFill>
                  </a:tcPr>
                </a:tc>
                <a:tc>
                  <a:txBody>
                    <a:bodyPr/>
                    <a:lstStyle/>
                    <a:p>
                      <a:pPr>
                        <a:buFont typeface="Arial" pitchFamily="34" charset="0"/>
                        <a:buChar char="•"/>
                      </a:pPr>
                      <a:r>
                        <a:rPr lang="en-US" sz="1700" b="0" dirty="0" smtClean="0">
                          <a:latin typeface="Arial" pitchFamily="34" charset="0"/>
                          <a:cs typeface="Arial" pitchFamily="34" charset="0"/>
                        </a:rPr>
                        <a:t> Groups of</a:t>
                      </a:r>
                      <a:r>
                        <a:rPr lang="en-US" sz="1700" b="0" baseline="0" dirty="0" smtClean="0">
                          <a:latin typeface="Arial" pitchFamily="34" charset="0"/>
                          <a:cs typeface="Arial" pitchFamily="34" charset="0"/>
                        </a:rPr>
                        <a:t> students</a:t>
                      </a:r>
                      <a:endParaRPr lang="en-US" sz="1700" b="0" dirty="0">
                        <a:latin typeface="Arial" pitchFamily="34" charset="0"/>
                        <a:cs typeface="Arial" pitchFamily="34" charset="0"/>
                      </a:endParaRPr>
                    </a:p>
                  </a:txBody>
                  <a:tcPr>
                    <a:solidFill>
                      <a:schemeClr val="bg1">
                        <a:lumMod val="75000"/>
                      </a:schemeClr>
                    </a:solidFill>
                  </a:tcPr>
                </a:tc>
              </a:tr>
            </a:tbl>
          </a:graphicData>
        </a:graphic>
      </p:graphicFrame>
      <p:graphicFrame>
        <p:nvGraphicFramePr>
          <p:cNvPr id="12" name="Table 11"/>
          <p:cNvGraphicFramePr>
            <a:graphicFrameLocks noGrp="1"/>
          </p:cNvGraphicFramePr>
          <p:nvPr>
            <p:custDataLst>
              <p:tags r:id="rId5"/>
            </p:custDataLst>
          </p:nvPr>
        </p:nvGraphicFramePr>
        <p:xfrm>
          <a:off x="220663" y="3717925"/>
          <a:ext cx="8694036" cy="2880360"/>
        </p:xfrm>
        <a:graphic>
          <a:graphicData uri="http://schemas.openxmlformats.org/drawingml/2006/table">
            <a:tbl>
              <a:tblPr firstRow="1" bandRow="1">
                <a:tableStyleId>{D7AC3CCA-C797-4891-BE02-D94E43425B78}</a:tableStyleId>
              </a:tblPr>
              <a:tblGrid>
                <a:gridCol w="2561592"/>
                <a:gridCol w="2514600"/>
                <a:gridCol w="3617844"/>
              </a:tblGrid>
              <a:tr h="641532">
                <a:tc>
                  <a:txBody>
                    <a:bodyPr/>
                    <a:lstStyle/>
                    <a:p>
                      <a:r>
                        <a:rPr lang="en-US" sz="1700" b="1" dirty="0" smtClean="0">
                          <a:latin typeface="Arial" pitchFamily="34" charset="0"/>
                          <a:cs typeface="Arial" pitchFamily="34" charset="0"/>
                        </a:rPr>
                        <a:t>Control factors</a:t>
                      </a:r>
                      <a:endParaRPr lang="en-US" sz="1700" b="1" dirty="0">
                        <a:latin typeface="Arial" pitchFamily="34" charset="0"/>
                        <a:cs typeface="Arial" pitchFamily="34" charset="0"/>
                      </a:endParaRPr>
                    </a:p>
                  </a:txBody>
                  <a:tcPr/>
                </a:tc>
                <a:tc>
                  <a:txBody>
                    <a:bodyPr/>
                    <a:lstStyle/>
                    <a:p>
                      <a:pPr>
                        <a:buFont typeface="Arial" pitchFamily="34" charset="0"/>
                        <a:buChar char="•"/>
                      </a:pPr>
                      <a:r>
                        <a:rPr lang="en-US" sz="1700" b="0" dirty="0" smtClean="0">
                          <a:latin typeface="Arial" pitchFamily="34" charset="0"/>
                          <a:cs typeface="Arial" pitchFamily="34" charset="0"/>
                        </a:rPr>
                        <a:t> Tree’s prior height</a:t>
                      </a:r>
                    </a:p>
                    <a:p>
                      <a:pPr>
                        <a:buFont typeface="Arial" pitchFamily="34" charset="0"/>
                        <a:buChar char="•"/>
                      </a:pPr>
                      <a:endParaRPr lang="en-US" sz="1700" b="0" dirty="0" smtClean="0">
                        <a:latin typeface="Arial" pitchFamily="34" charset="0"/>
                        <a:cs typeface="Arial" pitchFamily="34" charset="0"/>
                      </a:endParaRPr>
                    </a:p>
                    <a:p>
                      <a:pPr>
                        <a:buFont typeface="Arial" pitchFamily="34" charset="0"/>
                        <a:buChar char="•"/>
                      </a:pPr>
                      <a:r>
                        <a:rPr lang="en-US" sz="1700" b="0" baseline="0" dirty="0" smtClean="0">
                          <a:latin typeface="Arial" pitchFamily="34" charset="0"/>
                          <a:cs typeface="Arial" pitchFamily="34" charset="0"/>
                        </a:rPr>
                        <a:t> Other factors beyond the gardener’s control:</a:t>
                      </a:r>
                    </a:p>
                    <a:p>
                      <a:pPr lvl="1">
                        <a:buFont typeface="Arial" pitchFamily="34" charset="0"/>
                        <a:buChar char="•"/>
                      </a:pPr>
                      <a:r>
                        <a:rPr lang="en-US" sz="1600" b="0" baseline="0" dirty="0" smtClean="0">
                          <a:latin typeface="Arial" pitchFamily="34" charset="0"/>
                          <a:cs typeface="Arial" pitchFamily="34" charset="0"/>
                        </a:rPr>
                        <a:t> </a:t>
                      </a:r>
                      <a:r>
                        <a:rPr lang="en-US" sz="1600" b="0" dirty="0" smtClean="0">
                          <a:latin typeface="Arial" pitchFamily="34" charset="0"/>
                          <a:cs typeface="Arial" pitchFamily="34" charset="0"/>
                        </a:rPr>
                        <a:t>Rainfall</a:t>
                      </a:r>
                    </a:p>
                    <a:p>
                      <a:pPr lvl="1">
                        <a:buFont typeface="Arial" pitchFamily="34" charset="0"/>
                        <a:buChar char="•"/>
                      </a:pPr>
                      <a:r>
                        <a:rPr lang="en-US" sz="1600" b="0" dirty="0" smtClean="0">
                          <a:latin typeface="Arial" pitchFamily="34" charset="0"/>
                          <a:cs typeface="Arial" pitchFamily="34" charset="0"/>
                        </a:rPr>
                        <a:t> Soil richness</a:t>
                      </a:r>
                    </a:p>
                    <a:p>
                      <a:pPr lvl="1">
                        <a:buFont typeface="Arial" pitchFamily="34" charset="0"/>
                        <a:buChar char="•"/>
                      </a:pPr>
                      <a:r>
                        <a:rPr lang="en-US" sz="1600" b="0" dirty="0" smtClean="0">
                          <a:latin typeface="Arial" pitchFamily="34" charset="0"/>
                          <a:cs typeface="Arial" pitchFamily="34" charset="0"/>
                        </a:rPr>
                        <a:t> Temperature</a:t>
                      </a:r>
                      <a:endParaRPr lang="en-US" sz="1600" b="0" dirty="0">
                        <a:latin typeface="Arial" pitchFamily="34" charset="0"/>
                        <a:cs typeface="Arial" pitchFamily="34" charset="0"/>
                      </a:endParaRPr>
                    </a:p>
                  </a:txBody>
                  <a:tcPr/>
                </a:tc>
                <a:tc>
                  <a:txBody>
                    <a:bodyPr/>
                    <a:lstStyle/>
                    <a:p>
                      <a:pPr>
                        <a:buFont typeface="Arial" pitchFamily="34" charset="0"/>
                        <a:buChar char="•"/>
                      </a:pPr>
                      <a:r>
                        <a:rPr lang="en-US" sz="1700" b="0" dirty="0" smtClean="0">
                          <a:latin typeface="Arial" pitchFamily="34" charset="0"/>
                          <a:cs typeface="Arial" pitchFamily="34" charset="0"/>
                        </a:rPr>
                        <a:t> Students’ prior test performance (usually most</a:t>
                      </a:r>
                      <a:r>
                        <a:rPr lang="en-US" sz="1700" b="0" baseline="0" dirty="0" smtClean="0">
                          <a:latin typeface="Arial" pitchFamily="34" charset="0"/>
                          <a:cs typeface="Arial" pitchFamily="34" charset="0"/>
                        </a:rPr>
                        <a:t> significant predictor)</a:t>
                      </a:r>
                    </a:p>
                    <a:p>
                      <a:endParaRPr lang="en-US" sz="1700" b="0" baseline="0" dirty="0" smtClean="0">
                        <a:latin typeface="Arial" pitchFamily="34" charset="0"/>
                        <a:cs typeface="Arial" pitchFamily="34" charset="0"/>
                      </a:endParaRPr>
                    </a:p>
                    <a:p>
                      <a:pPr>
                        <a:buFont typeface="Arial" pitchFamily="34" charset="0"/>
                        <a:buChar char="•"/>
                      </a:pPr>
                      <a:r>
                        <a:rPr lang="en-US" sz="1700" b="0" baseline="0" dirty="0" smtClean="0">
                          <a:latin typeface="Arial" pitchFamily="34" charset="0"/>
                          <a:cs typeface="Arial" pitchFamily="34" charset="0"/>
                        </a:rPr>
                        <a:t> Other demographic characteristics such as:</a:t>
                      </a:r>
                    </a:p>
                    <a:p>
                      <a:pPr lvl="1">
                        <a:buFont typeface="Arial" pitchFamily="34" charset="0"/>
                        <a:buChar char="•"/>
                      </a:pPr>
                      <a:r>
                        <a:rPr lang="en-US" sz="1400" b="0" baseline="0" dirty="0" smtClean="0">
                          <a:latin typeface="Arial" pitchFamily="34" charset="0"/>
                          <a:cs typeface="Arial" pitchFamily="34" charset="0"/>
                        </a:rPr>
                        <a:t> Grade level</a:t>
                      </a:r>
                    </a:p>
                    <a:p>
                      <a:pPr lvl="1">
                        <a:buFont typeface="Arial" pitchFamily="34" charset="0"/>
                        <a:buChar char="•"/>
                      </a:pPr>
                      <a:r>
                        <a:rPr lang="en-US" sz="1400" b="0" baseline="0" dirty="0" smtClean="0">
                          <a:latin typeface="Arial" pitchFamily="34" charset="0"/>
                          <a:cs typeface="Arial" pitchFamily="34" charset="0"/>
                        </a:rPr>
                        <a:t> Gender</a:t>
                      </a:r>
                    </a:p>
                    <a:p>
                      <a:pPr lvl="1">
                        <a:buFont typeface="Arial" pitchFamily="34" charset="0"/>
                        <a:buChar char="•"/>
                      </a:pPr>
                      <a:r>
                        <a:rPr lang="en-US" sz="1400" b="0" baseline="0" dirty="0" smtClean="0">
                          <a:latin typeface="Arial" pitchFamily="34" charset="0"/>
                          <a:cs typeface="Arial" pitchFamily="34" charset="0"/>
                        </a:rPr>
                        <a:t> Race / Ethnicity</a:t>
                      </a:r>
                    </a:p>
                    <a:p>
                      <a:pPr lvl="1">
                        <a:buFont typeface="Arial" pitchFamily="34" charset="0"/>
                        <a:buChar char="•"/>
                      </a:pPr>
                      <a:r>
                        <a:rPr lang="en-US" sz="1400" b="0" baseline="0" dirty="0" smtClean="0">
                          <a:latin typeface="Arial" pitchFamily="34" charset="0"/>
                          <a:cs typeface="Arial" pitchFamily="34" charset="0"/>
                        </a:rPr>
                        <a:t> Low-Income Status</a:t>
                      </a:r>
                    </a:p>
                    <a:p>
                      <a:pPr lvl="1">
                        <a:buFont typeface="Arial" pitchFamily="34" charset="0"/>
                        <a:buChar char="•"/>
                      </a:pPr>
                      <a:r>
                        <a:rPr lang="en-US" sz="1400" b="0" baseline="0" dirty="0" smtClean="0">
                          <a:latin typeface="Arial" pitchFamily="34" charset="0"/>
                          <a:cs typeface="Arial" pitchFamily="34" charset="0"/>
                        </a:rPr>
                        <a:t> ELL Status</a:t>
                      </a:r>
                    </a:p>
                    <a:p>
                      <a:pPr lvl="1">
                        <a:buFont typeface="Arial" pitchFamily="34" charset="0"/>
                        <a:buChar char="•"/>
                      </a:pPr>
                      <a:r>
                        <a:rPr lang="en-US" sz="1400" b="0" baseline="0" dirty="0" smtClean="0">
                          <a:latin typeface="Arial" pitchFamily="34" charset="0"/>
                          <a:cs typeface="Arial" pitchFamily="34" charset="0"/>
                        </a:rPr>
                        <a:t> Disability Status</a:t>
                      </a:r>
                    </a:p>
                    <a:p>
                      <a:pPr lvl="1">
                        <a:buFont typeface="Arial" pitchFamily="34" charset="0"/>
                        <a:buChar char="•"/>
                      </a:pPr>
                      <a:r>
                        <a:rPr lang="en-US" sz="1400" b="0" baseline="0" dirty="0" smtClean="0">
                          <a:latin typeface="Arial" pitchFamily="34" charset="0"/>
                          <a:cs typeface="Arial" pitchFamily="34" charset="0"/>
                        </a:rPr>
                        <a:t> Section 504 Status</a:t>
                      </a:r>
                    </a:p>
                  </a:txBody>
                  <a:tcPr/>
                </a:tc>
              </a:tr>
            </a:tbl>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Visual Representation</a:t>
            </a:r>
            <a:endParaRPr lang="en-US" dirty="0"/>
          </a:p>
        </p:txBody>
      </p:sp>
      <p:grpSp>
        <p:nvGrpSpPr>
          <p:cNvPr id="4" name="Group 23"/>
          <p:cNvGrpSpPr>
            <a:grpSpLocks/>
          </p:cNvGrpSpPr>
          <p:nvPr/>
        </p:nvGrpSpPr>
        <p:grpSpPr bwMode="auto">
          <a:xfrm>
            <a:off x="4627563" y="2593148"/>
            <a:ext cx="1173162" cy="4151313"/>
            <a:chOff x="4626862" y="2438400"/>
            <a:chExt cx="1173270" cy="4151531"/>
          </a:xfrm>
        </p:grpSpPr>
        <p:cxnSp>
          <p:nvCxnSpPr>
            <p:cNvPr id="5" name="Straight Connector 4"/>
            <p:cNvCxnSpPr/>
            <p:nvPr/>
          </p:nvCxnSpPr>
          <p:spPr>
            <a:xfrm rot="5400000">
              <a:off x="3539390" y="4114888"/>
              <a:ext cx="33529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 name="TextBox 21"/>
            <p:cNvSpPr txBox="1">
              <a:spLocks noChangeArrowheads="1"/>
            </p:cNvSpPr>
            <p:nvPr/>
          </p:nvSpPr>
          <p:spPr bwMode="auto">
            <a:xfrm>
              <a:off x="4626862" y="5943600"/>
              <a:ext cx="1173270" cy="646331"/>
            </a:xfrm>
            <a:prstGeom prst="rect">
              <a:avLst/>
            </a:prstGeom>
            <a:noFill/>
            <a:ln w="9525">
              <a:noFill/>
              <a:miter lim="800000"/>
              <a:headEnd/>
              <a:tailEnd/>
            </a:ln>
          </p:spPr>
          <p:txBody>
            <a:bodyPr wrap="none">
              <a:spAutoFit/>
            </a:bodyPr>
            <a:lstStyle/>
            <a:p>
              <a:pPr algn="ctr"/>
              <a:r>
                <a:rPr lang="en-US" b="1">
                  <a:latin typeface="Calibri" pitchFamily="34" charset="0"/>
                </a:rPr>
                <a:t>Year 2</a:t>
              </a:r>
            </a:p>
            <a:p>
              <a:pPr algn="ctr"/>
              <a:r>
                <a:rPr lang="en-US" b="1">
                  <a:latin typeface="Calibri" pitchFamily="34" charset="0"/>
                </a:rPr>
                <a:t>(Post-test)</a:t>
              </a:r>
            </a:p>
          </p:txBody>
        </p:sp>
      </p:grpSp>
      <p:grpSp>
        <p:nvGrpSpPr>
          <p:cNvPr id="7" name="Group 25"/>
          <p:cNvGrpSpPr>
            <a:grpSpLocks/>
          </p:cNvGrpSpPr>
          <p:nvPr/>
        </p:nvGrpSpPr>
        <p:grpSpPr bwMode="auto">
          <a:xfrm>
            <a:off x="3276600" y="1687215"/>
            <a:ext cx="4394200" cy="2468033"/>
            <a:chOff x="3276600" y="1532467"/>
            <a:chExt cx="4394200" cy="2468033"/>
          </a:xfrm>
        </p:grpSpPr>
        <p:sp>
          <p:nvSpPr>
            <p:cNvPr id="8" name="Oval 7"/>
            <p:cNvSpPr/>
            <p:nvPr/>
          </p:nvSpPr>
          <p:spPr>
            <a:xfrm>
              <a:off x="5029200" y="2667000"/>
              <a:ext cx="381000" cy="381000"/>
            </a:xfrm>
            <a:prstGeom prst="ellipse">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a:stCxn id="20" idx="6"/>
              <a:endCxn id="8" idx="2"/>
            </p:cNvCxnSpPr>
            <p:nvPr/>
          </p:nvCxnSpPr>
          <p:spPr>
            <a:xfrm flipV="1">
              <a:off x="3276600" y="2857500"/>
              <a:ext cx="1752600" cy="1143000"/>
            </a:xfrm>
            <a:prstGeom prst="straightConnector1">
              <a:avLst/>
            </a:prstGeom>
            <a:ln w="31750">
              <a:solidFill>
                <a:srgbClr val="704D74"/>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5765800" y="1532467"/>
              <a:ext cx="1905000" cy="914400"/>
            </a:xfrm>
            <a:prstGeom prst="wedgeRoundRectCallout">
              <a:avLst>
                <a:gd name="adj1" fmla="val -68623"/>
                <a:gd name="adj2" fmla="val 83848"/>
                <a:gd name="adj3" fmla="val 16667"/>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t>Actual student achievement </a:t>
              </a:r>
              <a:br>
                <a:rPr lang="en-US" b="1" dirty="0"/>
              </a:br>
              <a:r>
                <a:rPr lang="en-US" b="1" dirty="0"/>
                <a:t>scale score</a:t>
              </a:r>
            </a:p>
          </p:txBody>
        </p:sp>
      </p:grpSp>
      <p:grpSp>
        <p:nvGrpSpPr>
          <p:cNvPr id="11" name="Group 24"/>
          <p:cNvGrpSpPr>
            <a:grpSpLocks/>
          </p:cNvGrpSpPr>
          <p:nvPr/>
        </p:nvGrpSpPr>
        <p:grpSpPr bwMode="auto">
          <a:xfrm>
            <a:off x="3276600" y="3663123"/>
            <a:ext cx="3505200" cy="1978025"/>
            <a:chOff x="3276600" y="3508829"/>
            <a:chExt cx="3505200" cy="1977571"/>
          </a:xfrm>
        </p:grpSpPr>
        <p:sp>
          <p:nvSpPr>
            <p:cNvPr id="12" name="Oval 11"/>
            <p:cNvSpPr/>
            <p:nvPr/>
          </p:nvSpPr>
          <p:spPr>
            <a:xfrm>
              <a:off x="5029200" y="3508829"/>
              <a:ext cx="381000" cy="380913"/>
            </a:xfrm>
            <a:prstGeom prst="ellipse">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cxnSp>
          <p:nvCxnSpPr>
            <p:cNvPr id="13" name="Straight Connector 12"/>
            <p:cNvCxnSpPr>
              <a:stCxn id="20" idx="6"/>
              <a:endCxn id="12" idx="2"/>
            </p:cNvCxnSpPr>
            <p:nvPr/>
          </p:nvCxnSpPr>
          <p:spPr>
            <a:xfrm flipV="1">
              <a:off x="3276600" y="3699285"/>
              <a:ext cx="1752600" cy="301556"/>
            </a:xfrm>
            <a:prstGeom prst="line">
              <a:avLst/>
            </a:prstGeom>
            <a:ln w="31750">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ular Callout 13"/>
            <p:cNvSpPr/>
            <p:nvPr/>
          </p:nvSpPr>
          <p:spPr>
            <a:xfrm>
              <a:off x="3352800" y="4419845"/>
              <a:ext cx="3429000" cy="1066555"/>
            </a:xfrm>
            <a:prstGeom prst="wedgeRoundRectCallout">
              <a:avLst>
                <a:gd name="adj1" fmla="val 6196"/>
                <a:gd name="adj2" fmla="val -98577"/>
                <a:gd name="adj3" fmla="val 16667"/>
              </a:avLst>
            </a:prstGeom>
            <a:solidFill>
              <a:schemeClr val="accent6">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solidFill>
                    <a:schemeClr val="tx1"/>
                  </a:solidFill>
                </a:rPr>
                <a:t>Predicted student achievement </a:t>
              </a:r>
              <a:br>
                <a:rPr lang="en-US" b="1" dirty="0">
                  <a:solidFill>
                    <a:schemeClr val="tx1"/>
                  </a:solidFill>
                </a:rPr>
              </a:br>
              <a:r>
                <a:rPr lang="en-US" b="1" dirty="0">
                  <a:solidFill>
                    <a:schemeClr val="tx1"/>
                  </a:solidFill>
                </a:rPr>
                <a:t>(Based on observationally </a:t>
              </a:r>
              <a:br>
                <a:rPr lang="en-US" b="1" dirty="0">
                  <a:solidFill>
                    <a:schemeClr val="tx1"/>
                  </a:solidFill>
                </a:rPr>
              </a:br>
              <a:r>
                <a:rPr lang="en-US" b="1" dirty="0">
                  <a:solidFill>
                    <a:schemeClr val="tx1"/>
                  </a:solidFill>
                </a:rPr>
                <a:t>similar students)</a:t>
              </a:r>
            </a:p>
          </p:txBody>
        </p:sp>
      </p:grpSp>
      <p:grpSp>
        <p:nvGrpSpPr>
          <p:cNvPr id="15" name="Group 26"/>
          <p:cNvGrpSpPr>
            <a:grpSpLocks/>
          </p:cNvGrpSpPr>
          <p:nvPr/>
        </p:nvGrpSpPr>
        <p:grpSpPr bwMode="auto">
          <a:xfrm>
            <a:off x="5416550" y="3050348"/>
            <a:ext cx="3460750" cy="838200"/>
            <a:chOff x="5410200" y="2895600"/>
            <a:chExt cx="3461195" cy="838200"/>
          </a:xfrm>
        </p:grpSpPr>
        <p:sp>
          <p:nvSpPr>
            <p:cNvPr id="16" name="Right Brace 15"/>
            <p:cNvSpPr/>
            <p:nvPr/>
          </p:nvSpPr>
          <p:spPr>
            <a:xfrm>
              <a:off x="5410200" y="2895600"/>
              <a:ext cx="304839" cy="803275"/>
            </a:xfrm>
            <a:prstGeom prst="rightBrace">
              <a:avLst/>
            </a:prstGeom>
            <a:ln w="31750">
              <a:solidFill>
                <a:schemeClr val="tx1"/>
              </a:solidFill>
            </a:ln>
          </p:spPr>
          <p:style>
            <a:lnRef idx="1">
              <a:schemeClr val="dk1"/>
            </a:lnRef>
            <a:fillRef idx="0">
              <a:schemeClr val="dk1"/>
            </a:fillRef>
            <a:effectRef idx="0">
              <a:schemeClr val="dk1"/>
            </a:effectRef>
            <a:fontRef idx="minor">
              <a:schemeClr val="tx1"/>
            </a:fontRef>
          </p:style>
          <p:txBody>
            <a:bodyPr anchor="ctr"/>
            <a:lstStyle/>
            <a:p>
              <a:pPr algn="ctr" fontAlgn="auto">
                <a:spcBef>
                  <a:spcPts val="0"/>
                </a:spcBef>
                <a:spcAft>
                  <a:spcPts val="0"/>
                </a:spcAft>
                <a:defRPr/>
              </a:pPr>
              <a:endParaRPr lang="en-US" dirty="0"/>
            </a:p>
          </p:txBody>
        </p:sp>
        <p:sp>
          <p:nvSpPr>
            <p:cNvPr id="17" name="Rounded Rectangular Callout 16"/>
            <p:cNvSpPr/>
            <p:nvPr/>
          </p:nvSpPr>
          <p:spPr>
            <a:xfrm>
              <a:off x="6508891" y="3048000"/>
              <a:ext cx="2362504" cy="685800"/>
            </a:xfrm>
            <a:prstGeom prst="wedgeRoundRectCallout">
              <a:avLst>
                <a:gd name="adj1" fmla="val -81756"/>
                <a:gd name="adj2" fmla="val -13500"/>
                <a:gd name="adj3" fmla="val 16667"/>
              </a:avLst>
            </a:prstGeom>
            <a:solidFill>
              <a:srgbClr val="0060AA"/>
            </a:solidFill>
            <a:ln>
              <a:solidFill>
                <a:schemeClr val="tx1"/>
              </a:solidFill>
            </a:ln>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en-US" sz="2800" b="1" dirty="0">
                  <a:solidFill>
                    <a:schemeClr val="bg1"/>
                  </a:solidFill>
                </a:rPr>
                <a:t>Value-Added</a:t>
              </a:r>
            </a:p>
          </p:txBody>
        </p:sp>
      </p:grpSp>
      <p:grpSp>
        <p:nvGrpSpPr>
          <p:cNvPr id="18" name="Group 17"/>
          <p:cNvGrpSpPr>
            <a:grpSpLocks/>
          </p:cNvGrpSpPr>
          <p:nvPr/>
        </p:nvGrpSpPr>
        <p:grpSpPr bwMode="auto">
          <a:xfrm>
            <a:off x="260350" y="2593148"/>
            <a:ext cx="3436529" cy="4151347"/>
            <a:chOff x="260795" y="2438400"/>
            <a:chExt cx="3436432" cy="4151565"/>
          </a:xfrm>
        </p:grpSpPr>
        <p:cxnSp>
          <p:nvCxnSpPr>
            <p:cNvPr id="19" name="Straight Connector 18"/>
            <p:cNvCxnSpPr/>
            <p:nvPr/>
          </p:nvCxnSpPr>
          <p:spPr>
            <a:xfrm rot="5400000">
              <a:off x="1409977" y="4114888"/>
              <a:ext cx="3352976"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895971" y="3810072"/>
              <a:ext cx="380989" cy="381020"/>
            </a:xfrm>
            <a:prstGeom prst="ellipse">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21" name="Rounded Rectangular Callout 20"/>
            <p:cNvSpPr/>
            <p:nvPr/>
          </p:nvSpPr>
          <p:spPr>
            <a:xfrm>
              <a:off x="260795" y="3352848"/>
              <a:ext cx="1981144" cy="990652"/>
            </a:xfrm>
            <a:prstGeom prst="wedgeRoundRectCallout">
              <a:avLst>
                <a:gd name="adj1" fmla="val 82063"/>
                <a:gd name="adj2" fmla="val 17267"/>
                <a:gd name="adj3" fmla="val 16667"/>
              </a:avLst>
            </a:prstGeom>
            <a:solidFill>
              <a:srgbClr val="B4564A"/>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b="1" dirty="0"/>
                <a:t>Starting student achievement scale score</a:t>
              </a:r>
            </a:p>
          </p:txBody>
        </p:sp>
        <p:sp>
          <p:nvSpPr>
            <p:cNvPr id="22" name="TextBox 19"/>
            <p:cNvSpPr txBox="1">
              <a:spLocks noChangeArrowheads="1"/>
            </p:cNvSpPr>
            <p:nvPr/>
          </p:nvSpPr>
          <p:spPr bwMode="auto">
            <a:xfrm>
              <a:off x="2469618" y="5943600"/>
              <a:ext cx="1227609" cy="646365"/>
            </a:xfrm>
            <a:prstGeom prst="rect">
              <a:avLst/>
            </a:prstGeom>
            <a:noFill/>
            <a:ln w="9525">
              <a:noFill/>
              <a:miter lim="800000"/>
              <a:headEnd/>
              <a:tailEnd/>
            </a:ln>
          </p:spPr>
          <p:txBody>
            <a:bodyPr wrap="none">
              <a:spAutoFit/>
            </a:bodyPr>
            <a:lstStyle/>
            <a:p>
              <a:pPr algn="ctr"/>
              <a:r>
                <a:rPr lang="en-US" b="1" dirty="0">
                  <a:latin typeface="Calibri" pitchFamily="34" charset="0"/>
                </a:rPr>
                <a:t>Year 1</a:t>
              </a:r>
            </a:p>
            <a:p>
              <a:pPr algn="ctr"/>
              <a:r>
                <a:rPr lang="en-US" b="1" dirty="0">
                  <a:latin typeface="Calibri" pitchFamily="34" charset="0"/>
                </a:rPr>
                <a:t>(</a:t>
              </a:r>
              <a:r>
                <a:rPr lang="en-US" b="1" dirty="0" smtClean="0">
                  <a:latin typeface="Calibri" pitchFamily="34" charset="0"/>
                </a:rPr>
                <a:t>Prior-test</a:t>
              </a:r>
              <a:r>
                <a:rPr lang="en-US" b="1" dirty="0">
                  <a:latin typeface="Calibri" pitchFamily="34" charset="0"/>
                </a:rPr>
                <a:t>)</a:t>
              </a:r>
            </a:p>
          </p:txBody>
        </p:sp>
      </p:grpSp>
      <p:sp>
        <p:nvSpPr>
          <p:cNvPr id="23" name="Title 1"/>
          <p:cNvSpPr txBox="1">
            <a:spLocks/>
          </p:cNvSpPr>
          <p:nvPr/>
        </p:nvSpPr>
        <p:spPr>
          <a:xfrm>
            <a:off x="228600" y="1450148"/>
            <a:ext cx="4343400" cy="685800"/>
          </a:xfrm>
          <a:prstGeom prst="rect">
            <a:avLst/>
          </a:prstGeom>
        </p:spPr>
        <p:txBody>
          <a:bodyPr anchor="ctr"/>
          <a:lstStyle/>
          <a:p>
            <a:pPr algn="ctr" fontAlgn="auto">
              <a:spcBef>
                <a:spcPts val="0"/>
              </a:spcBef>
              <a:spcAft>
                <a:spcPts val="0"/>
              </a:spcAft>
              <a:defRPr/>
            </a:pPr>
            <a:r>
              <a:rPr lang="en-US" sz="2800" dirty="0">
                <a:latin typeface="Calibri" pitchFamily="34" charset="0"/>
                <a:ea typeface="+mj-ea"/>
                <a:cs typeface="Calibri" pitchFamily="34" charset="0"/>
              </a:rPr>
              <a:t>The Education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Attainment to Gain to Growth to Value-Added</a:t>
            </a:r>
          </a:p>
          <a:p>
            <a:r>
              <a:rPr lang="en-US" dirty="0" smtClean="0"/>
              <a:t>Ernest Morgan</a:t>
            </a:r>
            <a:endParaRPr lang="en-US" dirty="0"/>
          </a:p>
        </p:txBody>
      </p:sp>
      <p:sp>
        <p:nvSpPr>
          <p:cNvPr id="2" name="Title 1"/>
          <p:cNvSpPr>
            <a:spLocks noGrp="1"/>
          </p:cNvSpPr>
          <p:nvPr>
            <p:ph type="title"/>
          </p:nvPr>
        </p:nvSpPr>
        <p:spPr/>
        <p:txBody>
          <a:bodyPr/>
          <a:lstStyle/>
          <a:p>
            <a:r>
              <a:rPr lang="en-US" dirty="0" smtClean="0"/>
              <a:t>Education based examples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_map_of_the_United_States Color.png"/>
          <p:cNvPicPr>
            <a:picLocks noChangeAspect="1"/>
          </p:cNvPicPr>
          <p:nvPr/>
        </p:nvPicPr>
        <p:blipFill>
          <a:blip r:embed="rId2" cstate="print"/>
          <a:stretch>
            <a:fillRect/>
          </a:stretch>
        </p:blipFill>
        <p:spPr>
          <a:xfrm>
            <a:off x="152401" y="1458692"/>
            <a:ext cx="8229597" cy="534679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3702017" y="2589242"/>
            <a:ext cx="105095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Minneapolis</a:t>
            </a:r>
            <a:endParaRPr lang="en-US" sz="1400" dirty="0"/>
          </a:p>
        </p:txBody>
      </p:sp>
      <p:sp>
        <p:nvSpPr>
          <p:cNvPr id="7" name="TextBox 6"/>
          <p:cNvSpPr txBox="1"/>
          <p:nvPr/>
        </p:nvSpPr>
        <p:spPr>
          <a:xfrm>
            <a:off x="5486400" y="2836225"/>
            <a:ext cx="96678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Milwaukee</a:t>
            </a:r>
            <a:endParaRPr lang="en-US" sz="1400" dirty="0"/>
          </a:p>
        </p:txBody>
      </p:sp>
      <p:sp>
        <p:nvSpPr>
          <p:cNvPr id="8" name="TextBox 7"/>
          <p:cNvSpPr txBox="1"/>
          <p:nvPr/>
        </p:nvSpPr>
        <p:spPr>
          <a:xfrm>
            <a:off x="5657851" y="3145169"/>
            <a:ext cx="666750"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Racine</a:t>
            </a:r>
            <a:endParaRPr lang="en-US" sz="1400" dirty="0"/>
          </a:p>
        </p:txBody>
      </p:sp>
      <p:sp>
        <p:nvSpPr>
          <p:cNvPr id="9" name="TextBox 8"/>
          <p:cNvSpPr txBox="1"/>
          <p:nvPr/>
        </p:nvSpPr>
        <p:spPr>
          <a:xfrm>
            <a:off x="5638800" y="3592292"/>
            <a:ext cx="75342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Chicago</a:t>
            </a:r>
            <a:endParaRPr lang="en-US" sz="1400" dirty="0"/>
          </a:p>
        </p:txBody>
      </p:sp>
      <p:sp>
        <p:nvSpPr>
          <p:cNvPr id="10" name="TextBox 9"/>
          <p:cNvSpPr txBox="1"/>
          <p:nvPr/>
        </p:nvSpPr>
        <p:spPr>
          <a:xfrm>
            <a:off x="4452937" y="3104663"/>
            <a:ext cx="782072"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Madison</a:t>
            </a:r>
            <a:endParaRPr lang="en-US" sz="1400" dirty="0"/>
          </a:p>
        </p:txBody>
      </p:sp>
      <p:sp>
        <p:nvSpPr>
          <p:cNvPr id="11" name="TextBox 10"/>
          <p:cNvSpPr txBox="1"/>
          <p:nvPr/>
        </p:nvSpPr>
        <p:spPr>
          <a:xfrm>
            <a:off x="4462462" y="4512006"/>
            <a:ext cx="552450"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Tulsa</a:t>
            </a:r>
            <a:endParaRPr lang="en-US" sz="1400" dirty="0"/>
          </a:p>
        </p:txBody>
      </p:sp>
      <p:sp>
        <p:nvSpPr>
          <p:cNvPr id="12" name="TextBox 11"/>
          <p:cNvSpPr txBox="1"/>
          <p:nvPr/>
        </p:nvSpPr>
        <p:spPr>
          <a:xfrm>
            <a:off x="6340475" y="4840619"/>
            <a:ext cx="655638"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Atlanta</a:t>
            </a:r>
            <a:endParaRPr lang="en-US" sz="1400" dirty="0"/>
          </a:p>
        </p:txBody>
      </p:sp>
      <p:sp>
        <p:nvSpPr>
          <p:cNvPr id="13" name="Oval 12"/>
          <p:cNvSpPr/>
          <p:nvPr/>
        </p:nvSpPr>
        <p:spPr>
          <a:xfrm>
            <a:off x="4298616" y="4587361"/>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165001" y="4918482"/>
            <a:ext cx="115214" cy="115214"/>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629677" y="5943313"/>
            <a:ext cx="181051" cy="181051"/>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53631" y="4526919"/>
            <a:ext cx="320955" cy="3209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7343274" y="3113703"/>
            <a:ext cx="480060" cy="480060"/>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6982816" y="3673806"/>
            <a:ext cx="1213447"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New York City</a:t>
            </a:r>
            <a:endParaRPr lang="en-US" sz="1400" dirty="0"/>
          </a:p>
        </p:txBody>
      </p:sp>
      <p:sp>
        <p:nvSpPr>
          <p:cNvPr id="19" name="TextBox 18"/>
          <p:cNvSpPr txBox="1"/>
          <p:nvPr/>
        </p:nvSpPr>
        <p:spPr>
          <a:xfrm>
            <a:off x="362032" y="4942302"/>
            <a:ext cx="1081005"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Los Angeles</a:t>
            </a:r>
            <a:endParaRPr lang="en-US" sz="1400" dirty="0"/>
          </a:p>
        </p:txBody>
      </p:sp>
      <p:sp>
        <p:nvSpPr>
          <p:cNvPr id="20" name="TextBox 19"/>
          <p:cNvSpPr txBox="1"/>
          <p:nvPr/>
        </p:nvSpPr>
        <p:spPr>
          <a:xfrm>
            <a:off x="6907574" y="5878292"/>
            <a:ext cx="1703026"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Hillsborough County</a:t>
            </a:r>
            <a:endParaRPr lang="en-US" sz="1400" dirty="0"/>
          </a:p>
        </p:txBody>
      </p:sp>
      <p:sp>
        <p:nvSpPr>
          <p:cNvPr id="21" name="TextBox 20"/>
          <p:cNvSpPr txBox="1"/>
          <p:nvPr/>
        </p:nvSpPr>
        <p:spPr>
          <a:xfrm>
            <a:off x="3314703" y="2307115"/>
            <a:ext cx="1016339"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NORTH DAKOTA</a:t>
            </a:r>
            <a:endParaRPr lang="en-US" sz="1000" dirty="0">
              <a:solidFill>
                <a:schemeClr val="bg1"/>
              </a:solidFill>
              <a:latin typeface="Arial Narrow" pitchFamily="34" charset="0"/>
            </a:endParaRPr>
          </a:p>
        </p:txBody>
      </p:sp>
      <p:sp>
        <p:nvSpPr>
          <p:cNvPr id="22" name="TextBox 21"/>
          <p:cNvSpPr txBox="1"/>
          <p:nvPr/>
        </p:nvSpPr>
        <p:spPr>
          <a:xfrm>
            <a:off x="3314704" y="2892902"/>
            <a:ext cx="995362"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SOUTH DAKOTA</a:t>
            </a:r>
            <a:endParaRPr lang="en-US" sz="1000" dirty="0">
              <a:solidFill>
                <a:schemeClr val="bg1"/>
              </a:solidFill>
              <a:latin typeface="Arial Narrow" pitchFamily="34" charset="0"/>
            </a:endParaRPr>
          </a:p>
        </p:txBody>
      </p:sp>
      <p:sp>
        <p:nvSpPr>
          <p:cNvPr id="23" name="TextBox 22"/>
          <p:cNvSpPr txBox="1"/>
          <p:nvPr/>
        </p:nvSpPr>
        <p:spPr>
          <a:xfrm>
            <a:off x="4271965" y="2285140"/>
            <a:ext cx="799419"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MINNESOTA</a:t>
            </a:r>
            <a:endParaRPr lang="en-US" sz="1000" dirty="0">
              <a:solidFill>
                <a:schemeClr val="bg1"/>
              </a:solidFill>
              <a:latin typeface="Arial Narrow" pitchFamily="34" charset="0"/>
            </a:endParaRPr>
          </a:p>
        </p:txBody>
      </p:sp>
      <p:sp>
        <p:nvSpPr>
          <p:cNvPr id="24" name="TextBox 23"/>
          <p:cNvSpPr txBox="1"/>
          <p:nvPr/>
        </p:nvSpPr>
        <p:spPr>
          <a:xfrm>
            <a:off x="4791076" y="2683437"/>
            <a:ext cx="772665"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WISCONSIN</a:t>
            </a:r>
            <a:endParaRPr lang="en-US" sz="1000" dirty="0">
              <a:solidFill>
                <a:schemeClr val="bg1"/>
              </a:solidFill>
              <a:latin typeface="Arial Narrow" pitchFamily="34" charset="0"/>
            </a:endParaRPr>
          </a:p>
        </p:txBody>
      </p:sp>
      <p:sp>
        <p:nvSpPr>
          <p:cNvPr id="25" name="Oval 24"/>
          <p:cNvSpPr/>
          <p:nvPr/>
        </p:nvSpPr>
        <p:spPr>
          <a:xfrm>
            <a:off x="5382673" y="3338340"/>
            <a:ext cx="279806" cy="279806"/>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5417010" y="3141822"/>
            <a:ext cx="131674" cy="131674"/>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4738812" y="2856860"/>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5261597" y="3185892"/>
            <a:ext cx="74066" cy="74066"/>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5472115" y="3280733"/>
            <a:ext cx="49378" cy="49378"/>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5105400" y="3744692"/>
            <a:ext cx="772665" cy="209288"/>
          </a:xfrm>
          <a:prstGeom prst="rect">
            <a:avLst/>
          </a:prstGeom>
          <a:noFill/>
          <a:ln>
            <a:noFill/>
          </a:ln>
        </p:spPr>
        <p:txBody>
          <a:bodyPr wrap="square" lIns="45720" tIns="27432" rIns="45720" bIns="27432" rtlCol="0">
            <a:spAutoFit/>
          </a:bodyPr>
          <a:lstStyle/>
          <a:p>
            <a:r>
              <a:rPr lang="en-US" sz="1000" dirty="0" smtClean="0">
                <a:solidFill>
                  <a:schemeClr val="bg1"/>
                </a:solidFill>
                <a:latin typeface="Arial Narrow" pitchFamily="34" charset="0"/>
              </a:rPr>
              <a:t>ILLINOIS</a:t>
            </a:r>
            <a:endParaRPr lang="en-US" sz="1000" dirty="0">
              <a:solidFill>
                <a:schemeClr val="bg1"/>
              </a:solidFill>
              <a:latin typeface="Arial Narrow" pitchFamily="34" charset="0"/>
            </a:endParaRPr>
          </a:p>
        </p:txBody>
      </p:sp>
      <p:sp>
        <p:nvSpPr>
          <p:cNvPr id="35" name="Title 1"/>
          <p:cNvSpPr>
            <a:spLocks noGrp="1"/>
          </p:cNvSpPr>
          <p:nvPr>
            <p:ph type="title"/>
          </p:nvPr>
        </p:nvSpPr>
        <p:spPr>
          <a:xfrm>
            <a:off x="457200" y="533400"/>
            <a:ext cx="8229600" cy="990600"/>
          </a:xfrm>
        </p:spPr>
        <p:txBody>
          <a:bodyPr>
            <a:normAutofit fontScale="90000"/>
          </a:bodyPr>
          <a:lstStyle/>
          <a:p>
            <a:r>
              <a:rPr lang="en-US" dirty="0" smtClean="0"/>
              <a:t>Districts and States Working with VARC</a:t>
            </a:r>
            <a:endParaRPr lang="en-US" dirty="0"/>
          </a:p>
        </p:txBody>
      </p:sp>
      <p:sp>
        <p:nvSpPr>
          <p:cNvPr id="33" name="Oval 32"/>
          <p:cNvSpPr/>
          <p:nvPr/>
        </p:nvSpPr>
        <p:spPr>
          <a:xfrm>
            <a:off x="6858000" y="6335492"/>
            <a:ext cx="98755" cy="98755"/>
          </a:xfrm>
          <a:prstGeom prst="ellipse">
            <a:avLst/>
          </a:prstGeom>
          <a:solidFill>
            <a:srgbClr val="9FC3D5"/>
          </a:solidFill>
          <a:ln w="15875">
            <a:solidFill>
              <a:schemeClr val="tx1"/>
            </a:soli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442857" y="6369449"/>
            <a:ext cx="1365569" cy="270843"/>
          </a:xfrm>
          <a:prstGeom prst="rect">
            <a:avLst/>
          </a:prstGeom>
          <a:solidFill>
            <a:schemeClr val="bg1">
              <a:alpha val="80000"/>
            </a:schemeClr>
          </a:solidFill>
          <a:ln>
            <a:solidFill>
              <a:schemeClr val="tx1"/>
            </a:solidFill>
          </a:ln>
        </p:spPr>
        <p:txBody>
          <a:bodyPr wrap="square" lIns="45720" tIns="27432" rIns="45720" bIns="27432" rtlCol="0">
            <a:spAutoFit/>
          </a:bodyPr>
          <a:lstStyle/>
          <a:p>
            <a:pPr algn="ctr"/>
            <a:r>
              <a:rPr lang="en-US" sz="1400" dirty="0" smtClean="0"/>
              <a:t>Collier County</a:t>
            </a:r>
            <a:endParaRPr lang="en-US" sz="1400" dirty="0"/>
          </a:p>
        </p:txBody>
      </p:sp>
      <p:sp>
        <p:nvSpPr>
          <p:cNvPr id="37" name="TextBox 36"/>
          <p:cNvSpPr txBox="1"/>
          <p:nvPr/>
        </p:nvSpPr>
        <p:spPr>
          <a:xfrm>
            <a:off x="6705600" y="2982692"/>
            <a:ext cx="772665" cy="209288"/>
          </a:xfrm>
          <a:prstGeom prst="rect">
            <a:avLst/>
          </a:prstGeom>
          <a:noFill/>
          <a:ln>
            <a:noFill/>
          </a:ln>
        </p:spPr>
        <p:txBody>
          <a:bodyPr wrap="square" lIns="45720" tIns="27432" rIns="45720" bIns="27432" rtlCol="0">
            <a:spAutoFit/>
          </a:bodyPr>
          <a:lstStyle/>
          <a:p>
            <a:pPr algn="r"/>
            <a:r>
              <a:rPr lang="en-US" sz="1000" dirty="0" smtClean="0">
                <a:solidFill>
                  <a:schemeClr val="bg1"/>
                </a:solidFill>
                <a:latin typeface="Arial Narrow" pitchFamily="34" charset="0"/>
              </a:rPr>
              <a:t>NEW  YORK</a:t>
            </a:r>
            <a:endParaRPr lang="en-US" sz="1000" dirty="0">
              <a:solidFill>
                <a:schemeClr val="bg1"/>
              </a:solidFill>
              <a:latin typeface="Arial Narrow"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Attainment and Gain</a:t>
            </a:r>
            <a:endParaRPr lang="en-US" dirty="0"/>
          </a:p>
        </p:txBody>
      </p:sp>
      <p:sp>
        <p:nvSpPr>
          <p:cNvPr id="3" name="Content Placeholder 2"/>
          <p:cNvSpPr>
            <a:spLocks noGrp="1"/>
          </p:cNvSpPr>
          <p:nvPr>
            <p:ph sz="quarter" idx="1"/>
          </p:nvPr>
        </p:nvSpPr>
        <p:spPr/>
        <p:txBody>
          <a:bodyPr/>
          <a:lstStyle/>
          <a:p>
            <a:r>
              <a:rPr lang="en-US" sz="2800" dirty="0"/>
              <a:t>Attainment </a:t>
            </a:r>
            <a:r>
              <a:rPr lang="en-US" sz="2800" dirty="0" smtClean="0"/>
              <a:t>– a </a:t>
            </a:r>
            <a:r>
              <a:rPr lang="en-US" sz="2800" dirty="0"/>
              <a:t>“point in time” measure of student proficiency</a:t>
            </a:r>
          </a:p>
          <a:p>
            <a:pPr lvl="1"/>
            <a:r>
              <a:rPr lang="en-US" sz="2400" dirty="0"/>
              <a:t>compares the measured proficiency rate with a predefined proficiency goal. </a:t>
            </a:r>
          </a:p>
          <a:p>
            <a:endParaRPr lang="en-US" sz="2800" dirty="0"/>
          </a:p>
          <a:p>
            <a:r>
              <a:rPr lang="en-US" sz="2800" dirty="0"/>
              <a:t>Gain –</a:t>
            </a:r>
            <a:r>
              <a:rPr lang="en-US" sz="2800" dirty="0" smtClean="0"/>
              <a:t> </a:t>
            </a:r>
            <a:r>
              <a:rPr lang="en-US" sz="2800" dirty="0"/>
              <a:t>measures average gain in student scores from one year to the next</a:t>
            </a:r>
          </a:p>
          <a:p>
            <a:endParaRPr lang="en-US" dirty="0"/>
          </a:p>
        </p:txBody>
      </p:sp>
    </p:spTree>
    <p:extLst>
      <p:ext uri="{BB962C8B-B14F-4D97-AF65-F5344CB8AC3E}">
        <p14:creationId xmlns:p14="http://schemas.microsoft.com/office/powerpoint/2010/main" xmlns="" val="13692043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943600"/>
            <a:ext cx="9144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3" name="Picture 3" descr="`original.png"/>
          <p:cNvPicPr>
            <a:picLocks noChangeAspect="1"/>
          </p:cNvPicPr>
          <p:nvPr>
            <p:custDataLst>
              <p:tags r:id="rId2"/>
            </p:custDataLst>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6" name="2007 bar" descr="9 2007 bar.png"/>
          <p:cNvPicPr>
            <a:picLocks noChangeAspect="1"/>
          </p:cNvPicPr>
          <p:nvPr>
            <p:custDataLst>
              <p:tags r:id="rId3"/>
            </p:custDataLst>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7" name="2008 bar" descr="11 2008 bar.png"/>
          <p:cNvPicPr>
            <a:picLocks noChangeAspect="1"/>
          </p:cNvPicPr>
          <p:nvPr>
            <p:custDataLst>
              <p:tags r:id="rId4"/>
            </p:custDataLst>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pic>
        <p:nvPicPr>
          <p:cNvPr id="8" name="2009 bar" descr="13 2009 bar.png"/>
          <p:cNvPicPr>
            <a:picLocks noChangeAspect="1"/>
          </p:cNvPicPr>
          <p:nvPr>
            <p:custDataLst>
              <p:tags r:id="rId5"/>
            </p:custDataLst>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pic>
        <p:nvPicPr>
          <p:cNvPr id="9" name="2007 arrow" descr="10 2007 arrow.png"/>
          <p:cNvPicPr>
            <a:picLocks noChangeAspect="1"/>
          </p:cNvPicPr>
          <p:nvPr>
            <p:custDataLst>
              <p:tags r:id="rId6"/>
            </p:custDataLst>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pic>
        <p:nvPicPr>
          <p:cNvPr id="10" name="2008 arrow" descr="12 2008 arrow.png"/>
          <p:cNvPicPr>
            <a:picLocks noChangeAspect="1"/>
          </p:cNvPicPr>
          <p:nvPr>
            <p:custDataLst>
              <p:tags r:id="rId7"/>
            </p:custDataLst>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pic>
        <p:nvPicPr>
          <p:cNvPr id="11" name="2009 arrow" descr="14 2009 arrow.png"/>
          <p:cNvPicPr>
            <a:picLocks noChangeAspect="1"/>
          </p:cNvPicPr>
          <p:nvPr>
            <p:custDataLst>
              <p:tags r:id="rId8"/>
            </p:custDataLst>
          </p:nvPr>
        </p:nvPicPr>
        <p:blipFill>
          <a:blip r:embed="rId19" cstate="print"/>
          <a:srcRect/>
          <a:stretch>
            <a:fillRect/>
          </a:stretch>
        </p:blipFill>
        <p:spPr bwMode="auto">
          <a:xfrm>
            <a:off x="0" y="0"/>
            <a:ext cx="9144000" cy="6858000"/>
          </a:xfrm>
          <a:prstGeom prst="rect">
            <a:avLst/>
          </a:prstGeom>
          <a:noFill/>
          <a:ln w="9525">
            <a:noFill/>
            <a:miter lim="800000"/>
            <a:headEnd/>
            <a:tailEnd/>
          </a:ln>
        </p:spPr>
      </p:pic>
      <p:pic>
        <p:nvPicPr>
          <p:cNvPr id="12" name="fade" descr="15 Bar Fade.png"/>
          <p:cNvPicPr>
            <a:picLocks noChangeAspect="1"/>
          </p:cNvPicPr>
          <p:nvPr>
            <p:custDataLst>
              <p:tags r:id="rId9"/>
            </p:custDataLst>
          </p:nvPr>
        </p:nvPicPr>
        <p:blipFill>
          <a:blip r:embed="rId20" cstate="print"/>
          <a:srcRect/>
          <a:stretch>
            <a:fillRect/>
          </a:stretch>
        </p:blipFill>
        <p:spPr bwMode="auto">
          <a:xfrm>
            <a:off x="0" y="0"/>
            <a:ext cx="9144000" cy="6858000"/>
          </a:xfrm>
          <a:prstGeom prst="rect">
            <a:avLst/>
          </a:prstGeom>
          <a:noFill/>
          <a:ln w="9525">
            <a:noFill/>
            <a:miter lim="800000"/>
            <a:headEnd/>
            <a:tailEnd/>
          </a:ln>
        </p:spPr>
      </p:pic>
      <p:sp>
        <p:nvSpPr>
          <p:cNvPr id="10252" name="TextBox 14"/>
          <p:cNvSpPr txBox="1">
            <a:spLocks noChangeArrowheads="1"/>
          </p:cNvSpPr>
          <p:nvPr/>
        </p:nvSpPr>
        <p:spPr bwMode="auto">
          <a:xfrm>
            <a:off x="1219200" y="6215063"/>
            <a:ext cx="739775" cy="276225"/>
          </a:xfrm>
          <a:prstGeom prst="rect">
            <a:avLst/>
          </a:prstGeom>
          <a:noFill/>
          <a:ln w="9525">
            <a:noFill/>
            <a:miter lim="800000"/>
            <a:headEnd/>
            <a:tailEnd/>
          </a:ln>
        </p:spPr>
        <p:txBody>
          <a:bodyPr wrap="none">
            <a:spAutoFit/>
          </a:bodyPr>
          <a:lstStyle/>
          <a:p>
            <a:r>
              <a:rPr lang="en-US" sz="1200"/>
              <a:t>Grade 3</a:t>
            </a:r>
          </a:p>
        </p:txBody>
      </p:sp>
      <p:sp>
        <p:nvSpPr>
          <p:cNvPr id="10253" name="TextBox 15"/>
          <p:cNvSpPr txBox="1">
            <a:spLocks noChangeArrowheads="1"/>
          </p:cNvSpPr>
          <p:nvPr/>
        </p:nvSpPr>
        <p:spPr bwMode="auto">
          <a:xfrm>
            <a:off x="2370138" y="6215063"/>
            <a:ext cx="738187" cy="276225"/>
          </a:xfrm>
          <a:prstGeom prst="rect">
            <a:avLst/>
          </a:prstGeom>
          <a:noFill/>
          <a:ln w="9525">
            <a:noFill/>
            <a:miter lim="800000"/>
            <a:headEnd/>
            <a:tailEnd/>
          </a:ln>
        </p:spPr>
        <p:txBody>
          <a:bodyPr wrap="none">
            <a:spAutoFit/>
          </a:bodyPr>
          <a:lstStyle/>
          <a:p>
            <a:r>
              <a:rPr lang="en-US" sz="1200"/>
              <a:t>Grade 4</a:t>
            </a:r>
          </a:p>
        </p:txBody>
      </p:sp>
      <p:sp>
        <p:nvSpPr>
          <p:cNvPr id="10254" name="TextBox 16"/>
          <p:cNvSpPr txBox="1">
            <a:spLocks noChangeArrowheads="1"/>
          </p:cNvSpPr>
          <p:nvPr/>
        </p:nvSpPr>
        <p:spPr bwMode="auto">
          <a:xfrm>
            <a:off x="3568700" y="6215063"/>
            <a:ext cx="739775" cy="276225"/>
          </a:xfrm>
          <a:prstGeom prst="rect">
            <a:avLst/>
          </a:prstGeom>
          <a:noFill/>
          <a:ln w="9525">
            <a:noFill/>
            <a:miter lim="800000"/>
            <a:headEnd/>
            <a:tailEnd/>
          </a:ln>
        </p:spPr>
        <p:txBody>
          <a:bodyPr wrap="none">
            <a:spAutoFit/>
          </a:bodyPr>
          <a:lstStyle/>
          <a:p>
            <a:r>
              <a:rPr lang="en-US" sz="1200"/>
              <a:t>Grade 5</a:t>
            </a:r>
          </a:p>
        </p:txBody>
      </p:sp>
      <p:sp>
        <p:nvSpPr>
          <p:cNvPr id="10255" name="TextBox 17"/>
          <p:cNvSpPr txBox="1">
            <a:spLocks noChangeArrowheads="1"/>
          </p:cNvSpPr>
          <p:nvPr/>
        </p:nvSpPr>
        <p:spPr bwMode="auto">
          <a:xfrm>
            <a:off x="4767263" y="6215063"/>
            <a:ext cx="739775" cy="276225"/>
          </a:xfrm>
          <a:prstGeom prst="rect">
            <a:avLst/>
          </a:prstGeom>
          <a:noFill/>
          <a:ln w="9525">
            <a:noFill/>
            <a:miter lim="800000"/>
            <a:headEnd/>
            <a:tailEnd/>
          </a:ln>
        </p:spPr>
        <p:txBody>
          <a:bodyPr wrap="none">
            <a:spAutoFit/>
          </a:bodyPr>
          <a:lstStyle/>
          <a:p>
            <a:r>
              <a:rPr lang="en-US" sz="1200"/>
              <a:t>Grade 6</a:t>
            </a:r>
          </a:p>
        </p:txBody>
      </p:sp>
      <p:sp>
        <p:nvSpPr>
          <p:cNvPr id="10256" name="TextBox 18"/>
          <p:cNvSpPr txBox="1">
            <a:spLocks noChangeArrowheads="1"/>
          </p:cNvSpPr>
          <p:nvPr/>
        </p:nvSpPr>
        <p:spPr bwMode="auto">
          <a:xfrm>
            <a:off x="5943600" y="6215063"/>
            <a:ext cx="739775" cy="276225"/>
          </a:xfrm>
          <a:prstGeom prst="rect">
            <a:avLst/>
          </a:prstGeom>
          <a:noFill/>
          <a:ln w="9525">
            <a:noFill/>
            <a:miter lim="800000"/>
            <a:headEnd/>
            <a:tailEnd/>
          </a:ln>
        </p:spPr>
        <p:txBody>
          <a:bodyPr wrap="none">
            <a:spAutoFit/>
          </a:bodyPr>
          <a:lstStyle/>
          <a:p>
            <a:r>
              <a:rPr lang="en-US" sz="1200"/>
              <a:t>Grade 7</a:t>
            </a:r>
          </a:p>
        </p:txBody>
      </p:sp>
      <p:sp>
        <p:nvSpPr>
          <p:cNvPr id="10257" name="TextBox 19"/>
          <p:cNvSpPr txBox="1">
            <a:spLocks noChangeArrowheads="1"/>
          </p:cNvSpPr>
          <p:nvPr/>
        </p:nvSpPr>
        <p:spPr bwMode="auto">
          <a:xfrm>
            <a:off x="7170738" y="6215063"/>
            <a:ext cx="738187" cy="276225"/>
          </a:xfrm>
          <a:prstGeom prst="rect">
            <a:avLst/>
          </a:prstGeom>
          <a:noFill/>
          <a:ln w="9525">
            <a:noFill/>
            <a:miter lim="800000"/>
            <a:headEnd/>
            <a:tailEnd/>
          </a:ln>
        </p:spPr>
        <p:txBody>
          <a:bodyPr wrap="none">
            <a:spAutoFit/>
          </a:bodyPr>
          <a:lstStyle/>
          <a:p>
            <a:r>
              <a:rPr lang="en-US" sz="1200"/>
              <a:t>Grade 8</a:t>
            </a:r>
          </a:p>
        </p:txBody>
      </p:sp>
      <p:grpSp>
        <p:nvGrpSpPr>
          <p:cNvPr id="2" name="Group 23"/>
          <p:cNvGrpSpPr>
            <a:grpSpLocks/>
          </p:cNvGrpSpPr>
          <p:nvPr/>
        </p:nvGrpSpPr>
        <p:grpSpPr bwMode="auto">
          <a:xfrm>
            <a:off x="0" y="0"/>
            <a:ext cx="9144000" cy="6858000"/>
            <a:chOff x="0" y="0"/>
            <a:chExt cx="9144000" cy="6858000"/>
          </a:xfrm>
        </p:grpSpPr>
        <p:pic>
          <p:nvPicPr>
            <p:cNvPr id="10260" name="gain" descr="16 growth.png"/>
            <p:cNvPicPr>
              <a:picLocks noChangeAspect="1"/>
            </p:cNvPicPr>
            <p:nvPr>
              <p:custDataLst>
                <p:tags r:id="rId10"/>
              </p:custDataLst>
            </p:nvPr>
          </p:nvPicPr>
          <p:blipFill>
            <a:blip r:embed="rId21" cstate="print"/>
            <a:srcRect/>
            <a:stretch>
              <a:fillRect/>
            </a:stretch>
          </p:blipFill>
          <p:spPr bwMode="auto">
            <a:xfrm>
              <a:off x="0" y="0"/>
              <a:ext cx="9144000" cy="6858000"/>
            </a:xfrm>
            <a:prstGeom prst="rect">
              <a:avLst/>
            </a:prstGeom>
            <a:noFill/>
            <a:ln w="9525">
              <a:noFill/>
              <a:miter lim="800000"/>
              <a:headEnd/>
              <a:tailEnd/>
            </a:ln>
          </p:spPr>
        </p:pic>
        <p:sp>
          <p:nvSpPr>
            <p:cNvPr id="10261" name="Gain1"/>
            <p:cNvSpPr txBox="1">
              <a:spLocks noChangeArrowheads="1"/>
            </p:cNvSpPr>
            <p:nvPr/>
          </p:nvSpPr>
          <p:spPr bwMode="auto">
            <a:xfrm rot="-960000">
              <a:off x="2246107" y="4531576"/>
              <a:ext cx="869763" cy="246221"/>
            </a:xfrm>
            <a:prstGeom prst="rect">
              <a:avLst/>
            </a:prstGeom>
            <a:solidFill>
              <a:srgbClr val="0000FF"/>
            </a:solidFill>
            <a:ln w="9525">
              <a:noFill/>
              <a:miter lim="800000"/>
              <a:headEnd/>
              <a:tailEnd/>
            </a:ln>
          </p:spPr>
          <p:txBody>
            <a:bodyPr lIns="0" tIns="0" rIns="0" bIns="0">
              <a:spAutoFit/>
            </a:bodyPr>
            <a:lstStyle/>
            <a:p>
              <a:r>
                <a:rPr lang="en-US" sz="1600" b="1">
                  <a:solidFill>
                    <a:schemeClr val="bg1"/>
                  </a:solidFill>
                </a:rPr>
                <a:t>    Gain</a:t>
              </a:r>
            </a:p>
          </p:txBody>
        </p:sp>
        <p:sp>
          <p:nvSpPr>
            <p:cNvPr id="10262" name="Gain2"/>
            <p:cNvSpPr txBox="1">
              <a:spLocks noChangeArrowheads="1"/>
            </p:cNvSpPr>
            <p:nvPr/>
          </p:nvSpPr>
          <p:spPr bwMode="auto">
            <a:xfrm rot="-960000">
              <a:off x="4608307" y="3864826"/>
              <a:ext cx="869763" cy="246221"/>
            </a:xfrm>
            <a:prstGeom prst="rect">
              <a:avLst/>
            </a:prstGeom>
            <a:solidFill>
              <a:srgbClr val="0000FF"/>
            </a:solidFill>
            <a:ln w="9525">
              <a:noFill/>
              <a:miter lim="800000"/>
              <a:headEnd/>
              <a:tailEnd/>
            </a:ln>
          </p:spPr>
          <p:txBody>
            <a:bodyPr lIns="0" tIns="0" rIns="0" bIns="0">
              <a:spAutoFit/>
            </a:bodyPr>
            <a:lstStyle/>
            <a:p>
              <a:r>
                <a:rPr lang="en-US" sz="1600" b="1">
                  <a:solidFill>
                    <a:schemeClr val="bg1"/>
                  </a:solidFill>
                </a:rPr>
                <a:t>    Gain</a:t>
              </a:r>
            </a:p>
          </p:txBody>
        </p:sp>
        <p:sp>
          <p:nvSpPr>
            <p:cNvPr id="10263" name="Gain3"/>
            <p:cNvSpPr txBox="1">
              <a:spLocks noChangeArrowheads="1"/>
            </p:cNvSpPr>
            <p:nvPr/>
          </p:nvSpPr>
          <p:spPr bwMode="auto">
            <a:xfrm rot="-960000">
              <a:off x="7014957" y="3179026"/>
              <a:ext cx="869763" cy="246221"/>
            </a:xfrm>
            <a:prstGeom prst="rect">
              <a:avLst/>
            </a:prstGeom>
            <a:solidFill>
              <a:srgbClr val="0000FF"/>
            </a:solidFill>
            <a:ln w="9525">
              <a:noFill/>
              <a:miter lim="800000"/>
              <a:headEnd/>
              <a:tailEnd/>
            </a:ln>
          </p:spPr>
          <p:txBody>
            <a:bodyPr lIns="0" tIns="0" rIns="0" bIns="0">
              <a:spAutoFit/>
            </a:bodyPr>
            <a:lstStyle/>
            <a:p>
              <a:r>
                <a:rPr lang="en-US" sz="1600" b="1">
                  <a:solidFill>
                    <a:schemeClr val="bg1"/>
                  </a:solidFill>
                </a:rPr>
                <a:t>    Gain</a:t>
              </a:r>
            </a:p>
          </p:txBody>
        </p:sp>
      </p:grpSp>
      <p:sp>
        <p:nvSpPr>
          <p:cNvPr id="10258" name="New Title"/>
          <p:cNvSpPr txBox="1">
            <a:spLocks noChangeArrowheads="1"/>
          </p:cNvSpPr>
          <p:nvPr/>
        </p:nvSpPr>
        <p:spPr bwMode="auto">
          <a:xfrm>
            <a:off x="1641475" y="0"/>
            <a:ext cx="5861050" cy="646113"/>
          </a:xfrm>
          <a:prstGeom prst="rect">
            <a:avLst/>
          </a:prstGeom>
          <a:noFill/>
          <a:ln w="9525">
            <a:noFill/>
            <a:miter lim="800000"/>
            <a:headEnd/>
            <a:tailEnd/>
          </a:ln>
        </p:spPr>
        <p:txBody>
          <a:bodyPr wrap="none">
            <a:spAutoFit/>
          </a:bodyPr>
          <a:lstStyle/>
          <a:p>
            <a:r>
              <a:rPr lang="en-US" sz="3600" b="1" dirty="0"/>
              <a:t>  Attainment versus Gain  </a:t>
            </a:r>
          </a:p>
        </p:txBody>
      </p:sp>
    </p:spTree>
    <p:custDataLst>
      <p:tags r:id="rId1"/>
    </p:custDataLst>
    <p:extLst>
      <p:ext uri="{BB962C8B-B14F-4D97-AF65-F5344CB8AC3E}">
        <p14:creationId xmlns:p14="http://schemas.microsoft.com/office/powerpoint/2010/main" xmlns="" val="351932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par>
                                <p:cTn id="17" presetID="10" presetClass="entr" presetSubtype="0" fill="hold" nodeType="with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10" presetClass="entr"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6ddb6-09fd-11df-b3a2-001cc4c03286.image.jpg"/>
          <p:cNvPicPr>
            <a:picLocks noChangeAspect="1"/>
          </p:cNvPicPr>
          <p:nvPr/>
        </p:nvPicPr>
        <p:blipFill>
          <a:blip r:embed="rId2" cstate="print"/>
          <a:stretch>
            <a:fillRect/>
          </a:stretch>
        </p:blipFill>
        <p:spPr>
          <a:xfrm>
            <a:off x="0" y="0"/>
            <a:ext cx="9492042" cy="6858000"/>
          </a:xfrm>
          <a:prstGeom prst="rect">
            <a:avLst/>
          </a:prstGeom>
        </p:spPr>
      </p:pic>
      <p:sp>
        <p:nvSpPr>
          <p:cNvPr id="5" name="Rectangle 4"/>
          <p:cNvSpPr/>
          <p:nvPr/>
        </p:nvSpPr>
        <p:spPr>
          <a:xfrm>
            <a:off x="0" y="0"/>
            <a:ext cx="94488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MadisonTransplant.png"/>
          <p:cNvPicPr>
            <a:picLocks noChangeAspect="1"/>
          </p:cNvPicPr>
          <p:nvPr/>
        </p:nvPicPr>
        <p:blipFill>
          <a:blip r:embed="rId3" cstate="print"/>
          <a:stretch>
            <a:fillRect/>
          </a:stretch>
        </p:blipFill>
        <p:spPr>
          <a:xfrm>
            <a:off x="304800" y="228600"/>
            <a:ext cx="5357689" cy="6402687"/>
          </a:xfrm>
          <a:prstGeom prst="rect">
            <a:avLst/>
          </a:prstGeom>
        </p:spPr>
      </p:pic>
    </p:spTree>
    <p:extLst>
      <p:ext uri="{BB962C8B-B14F-4D97-AF65-F5344CB8AC3E}">
        <p14:creationId xmlns:p14="http://schemas.microsoft.com/office/powerpoint/2010/main" xmlns="" val="12577707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2b6ddb6-09fd-11df-b3a2-001cc4c03286.image.jpg"/>
          <p:cNvPicPr>
            <a:picLocks noChangeAspect="1"/>
          </p:cNvPicPr>
          <p:nvPr/>
        </p:nvPicPr>
        <p:blipFill>
          <a:blip r:embed="rId2" cstate="print"/>
          <a:stretch>
            <a:fillRect/>
          </a:stretch>
        </p:blipFill>
        <p:spPr>
          <a:xfrm>
            <a:off x="0" y="0"/>
            <a:ext cx="9492042" cy="6858000"/>
          </a:xfrm>
          <a:prstGeom prst="rect">
            <a:avLst/>
          </a:prstGeom>
        </p:spPr>
      </p:pic>
      <p:sp>
        <p:nvSpPr>
          <p:cNvPr id="5" name="Rectangle 4"/>
          <p:cNvSpPr/>
          <p:nvPr/>
        </p:nvSpPr>
        <p:spPr>
          <a:xfrm>
            <a:off x="0" y="0"/>
            <a:ext cx="9448800" cy="685800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733800" y="76200"/>
            <a:ext cx="5486400" cy="1938992"/>
          </a:xfrm>
          <a:prstGeom prst="rect">
            <a:avLst/>
          </a:prstGeom>
          <a:solidFill>
            <a:schemeClr val="bg1"/>
          </a:solidFill>
          <a:ln>
            <a:solidFill>
              <a:schemeClr val="tx1"/>
            </a:solidFill>
          </a:ln>
        </p:spPr>
        <p:txBody>
          <a:bodyPr wrap="square" rtlCol="0">
            <a:spAutoFit/>
          </a:bodyPr>
          <a:lstStyle/>
          <a:p>
            <a:pPr algn="ctr"/>
            <a:r>
              <a:rPr lang="en-US" sz="2400" dirty="0" smtClean="0"/>
              <a:t>Kidney transplant success rate </a:t>
            </a:r>
          </a:p>
          <a:p>
            <a:pPr algn="ctr"/>
            <a:r>
              <a:rPr lang="en-US" sz="2400" dirty="0" smtClean="0"/>
              <a:t>(January 2005 to June 2007)</a:t>
            </a:r>
            <a:endParaRPr lang="en-US" sz="2400" dirty="0"/>
          </a:p>
          <a:p>
            <a:pPr algn="ctr"/>
            <a:endParaRPr lang="en-US" sz="2400" dirty="0" smtClean="0"/>
          </a:p>
          <a:p>
            <a:pPr algn="ctr"/>
            <a:endParaRPr lang="en-US" sz="2400" dirty="0"/>
          </a:p>
          <a:p>
            <a:pPr algn="ctr"/>
            <a:endParaRPr lang="en-US" sz="2400" dirty="0"/>
          </a:p>
        </p:txBody>
      </p:sp>
      <p:graphicFrame>
        <p:nvGraphicFramePr>
          <p:cNvPr id="8" name="Table 7"/>
          <p:cNvGraphicFramePr>
            <a:graphicFrameLocks noGrp="1"/>
          </p:cNvGraphicFramePr>
          <p:nvPr/>
        </p:nvGraphicFramePr>
        <p:xfrm>
          <a:off x="4038600" y="1066800"/>
          <a:ext cx="4953000" cy="741680"/>
        </p:xfrm>
        <a:graphic>
          <a:graphicData uri="http://schemas.openxmlformats.org/drawingml/2006/table">
            <a:tbl>
              <a:tblPr firstRow="1" bandRow="1">
                <a:tableStyleId>{5C22544A-7EE6-4342-B048-85BDC9FD1C3A}</a:tableStyleId>
              </a:tblPr>
              <a:tblGrid>
                <a:gridCol w="1447800"/>
                <a:gridCol w="1600200"/>
                <a:gridCol w="1905000"/>
              </a:tblGrid>
              <a:tr h="370840">
                <a:tc>
                  <a:txBody>
                    <a:bodyPr/>
                    <a:lstStyle/>
                    <a:p>
                      <a:pPr algn="ctr"/>
                      <a:r>
                        <a:rPr lang="en-US" sz="1800" dirty="0" smtClean="0"/>
                        <a:t>UW-Health</a:t>
                      </a:r>
                      <a:endParaRPr lang="en-US" sz="1800" dirty="0"/>
                    </a:p>
                  </a:txBody>
                  <a:tcPr/>
                </a:tc>
                <a:tc>
                  <a:txBody>
                    <a:bodyPr/>
                    <a:lstStyle/>
                    <a:p>
                      <a:pPr algn="ctr"/>
                      <a:r>
                        <a:rPr lang="en-US" sz="1800" dirty="0" smtClean="0"/>
                        <a:t>Expected Rate</a:t>
                      </a:r>
                      <a:endParaRPr lang="en-US" sz="1800" dirty="0"/>
                    </a:p>
                  </a:txBody>
                  <a:tcPr/>
                </a:tc>
                <a:tc>
                  <a:txBody>
                    <a:bodyPr/>
                    <a:lstStyle/>
                    <a:p>
                      <a:pPr algn="ctr"/>
                      <a:r>
                        <a:rPr lang="en-US" sz="1800" dirty="0" smtClean="0"/>
                        <a:t>National Average</a:t>
                      </a:r>
                      <a:endParaRPr lang="en-US" sz="1800" dirty="0"/>
                    </a:p>
                  </a:txBody>
                  <a:tcPr/>
                </a:tc>
              </a:tr>
              <a:tr h="370840">
                <a:tc>
                  <a:txBody>
                    <a:bodyPr/>
                    <a:lstStyle/>
                    <a:p>
                      <a:pPr algn="ctr"/>
                      <a:r>
                        <a:rPr lang="en-US" sz="1800" dirty="0" smtClean="0"/>
                        <a:t>89.78</a:t>
                      </a:r>
                      <a:endParaRPr lang="en-US" sz="1800" dirty="0"/>
                    </a:p>
                  </a:txBody>
                  <a:tcPr/>
                </a:tc>
                <a:tc>
                  <a:txBody>
                    <a:bodyPr/>
                    <a:lstStyle/>
                    <a:p>
                      <a:pPr algn="ctr"/>
                      <a:r>
                        <a:rPr lang="en-US" sz="1800" dirty="0" smtClean="0"/>
                        <a:t>92.30</a:t>
                      </a:r>
                      <a:endParaRPr lang="en-US" sz="1800" dirty="0"/>
                    </a:p>
                  </a:txBody>
                  <a:tcPr/>
                </a:tc>
                <a:tc>
                  <a:txBody>
                    <a:bodyPr/>
                    <a:lstStyle/>
                    <a:p>
                      <a:pPr algn="ctr"/>
                      <a:r>
                        <a:rPr lang="en-US" sz="1800" dirty="0" smtClean="0"/>
                        <a:t>92.56</a:t>
                      </a:r>
                      <a:endParaRPr lang="en-US" sz="1800" dirty="0"/>
                    </a:p>
                  </a:txBody>
                  <a:tcPr/>
                </a:tc>
              </a:tr>
            </a:tbl>
          </a:graphicData>
        </a:graphic>
      </p:graphicFrame>
      <p:pic>
        <p:nvPicPr>
          <p:cNvPr id="10" name="Picture 9" descr="57ed4dda-0a20-11df-9335-001cc4c03286.image.jpg"/>
          <p:cNvPicPr>
            <a:picLocks noChangeAspect="1"/>
          </p:cNvPicPr>
          <p:nvPr/>
        </p:nvPicPr>
        <p:blipFill>
          <a:blip r:embed="rId3" cstate="print"/>
          <a:stretch>
            <a:fillRect/>
          </a:stretch>
        </p:blipFill>
        <p:spPr>
          <a:xfrm>
            <a:off x="72671" y="76200"/>
            <a:ext cx="3432529" cy="6705600"/>
          </a:xfrm>
          <a:prstGeom prst="rect">
            <a:avLst/>
          </a:prstGeom>
          <a:ln>
            <a:solidFill>
              <a:schemeClr val="tx1"/>
            </a:solidFill>
          </a:ln>
        </p:spPr>
      </p:pic>
      <p:sp>
        <p:nvSpPr>
          <p:cNvPr id="11" name="TextBox 10"/>
          <p:cNvSpPr txBox="1"/>
          <p:nvPr/>
        </p:nvSpPr>
        <p:spPr>
          <a:xfrm>
            <a:off x="3733800" y="2667000"/>
            <a:ext cx="5410200" cy="3785652"/>
          </a:xfrm>
          <a:prstGeom prst="rect">
            <a:avLst/>
          </a:prstGeom>
          <a:solidFill>
            <a:schemeClr val="bg1"/>
          </a:solidFill>
          <a:ln>
            <a:solidFill>
              <a:schemeClr val="tx1"/>
            </a:solidFill>
          </a:ln>
        </p:spPr>
        <p:txBody>
          <a:bodyPr wrap="square" rtlCol="0">
            <a:spAutoFit/>
          </a:bodyPr>
          <a:lstStyle/>
          <a:p>
            <a:pPr algn="ctr"/>
            <a:r>
              <a:rPr lang="en-US" sz="2000" b="1" dirty="0" smtClean="0"/>
              <a:t>Response to this loss of accreditation</a:t>
            </a:r>
          </a:p>
          <a:p>
            <a:endParaRPr lang="en-US" sz="2000" dirty="0"/>
          </a:p>
          <a:p>
            <a:r>
              <a:rPr lang="en-US" sz="2000" dirty="0" smtClean="0"/>
              <a:t>UW Hospital transplant doctors have said they are more aggressive than other centers in transplanting patients quickly, which can save more lives but lead to lower success rates. </a:t>
            </a:r>
          </a:p>
          <a:p>
            <a:endParaRPr lang="en-US" sz="2000" dirty="0"/>
          </a:p>
          <a:p>
            <a:r>
              <a:rPr lang="en-US" sz="2000" dirty="0" smtClean="0"/>
              <a:t>They have also said </a:t>
            </a:r>
            <a:r>
              <a:rPr lang="en-US" sz="2000" b="1" dirty="0" smtClean="0"/>
              <a:t>the hospital's organ donors are older and have more complications than elsewhere, but the formula to determine expected rates doesn't fully take that into account</a:t>
            </a:r>
            <a:r>
              <a:rPr lang="en-US" sz="2000" dirty="0" smtClean="0"/>
              <a:t>.</a:t>
            </a:r>
            <a:endParaRPr lang="en-US" sz="2000" dirty="0"/>
          </a:p>
        </p:txBody>
      </p:sp>
    </p:spTree>
    <p:extLst>
      <p:ext uri="{BB962C8B-B14F-4D97-AF65-F5344CB8AC3E}">
        <p14:creationId xmlns:p14="http://schemas.microsoft.com/office/powerpoint/2010/main" xmlns="" val="3881989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Content Placeholder 2"/>
          <p:cNvSpPr>
            <a:spLocks noGrp="1"/>
          </p:cNvSpPr>
          <p:nvPr>
            <p:ph sz="quarter" idx="1"/>
          </p:nvPr>
        </p:nvSpPr>
        <p:spPr/>
        <p:txBody>
          <a:bodyPr/>
          <a:lstStyle/>
          <a:p>
            <a:r>
              <a:rPr lang="en-US" sz="2800" dirty="0"/>
              <a:t>Growth </a:t>
            </a:r>
            <a:r>
              <a:rPr lang="en-US" sz="2800" dirty="0" smtClean="0"/>
              <a:t>– </a:t>
            </a:r>
            <a:r>
              <a:rPr lang="en-US" sz="2800" dirty="0"/>
              <a:t>measures average gain in student scores from one year to the next</a:t>
            </a:r>
          </a:p>
          <a:p>
            <a:pPr lvl="1"/>
            <a:r>
              <a:rPr lang="en-US" sz="2400" dirty="0"/>
              <a:t>accounts for the prior knowledge of students. </a:t>
            </a:r>
          </a:p>
          <a:p>
            <a:endParaRPr lang="en-US" dirty="0"/>
          </a:p>
        </p:txBody>
      </p:sp>
    </p:spTree>
    <p:extLst>
      <p:ext uri="{BB962C8B-B14F-4D97-AF65-F5344CB8AC3E}">
        <p14:creationId xmlns:p14="http://schemas.microsoft.com/office/powerpoint/2010/main" xmlns="" val="3771766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762000" y="304800"/>
            <a:ext cx="7620000" cy="1143000"/>
          </a:xfrm>
          <a:prstGeom prst="rect">
            <a:avLst/>
          </a:prstGeom>
          <a:noFill/>
          <a:ln w="9525">
            <a:noFill/>
            <a:miter lim="800000"/>
            <a:headEnd/>
            <a:tailEnd/>
          </a:ln>
        </p:spPr>
        <p:txBody>
          <a:bodyPr anchor="ctr"/>
          <a:lstStyle/>
          <a:p>
            <a:pPr algn="ctr" eaLnBrk="0" hangingPunct="0">
              <a:defRPr/>
            </a:pPr>
            <a:r>
              <a:rPr lang="en-US" sz="4000" dirty="0" smtClean="0">
                <a:latin typeface="+mj-lt"/>
                <a:ea typeface="+mj-ea"/>
                <a:cs typeface="+mj-cs"/>
              </a:rPr>
              <a:t>Growth: Starting Point Matters</a:t>
            </a:r>
            <a:endParaRPr lang="en-US" sz="4000" dirty="0">
              <a:latin typeface="+mj-lt"/>
              <a:ea typeface="+mj-ea"/>
              <a:cs typeface="+mj-cs"/>
            </a:endParaRPr>
          </a:p>
        </p:txBody>
      </p:sp>
      <p:graphicFrame>
        <p:nvGraphicFramePr>
          <p:cNvPr id="5" name="Table 4"/>
          <p:cNvGraphicFramePr>
            <a:graphicFrameLocks noGrp="1"/>
          </p:cNvGraphicFramePr>
          <p:nvPr/>
        </p:nvGraphicFramePr>
        <p:xfrm>
          <a:off x="276225" y="2049463"/>
          <a:ext cx="8605380" cy="2423439"/>
        </p:xfrm>
        <a:graphic>
          <a:graphicData uri="http://schemas.openxmlformats.org/drawingml/2006/table">
            <a:tbl>
              <a:tblPr firstRow="1" bandRow="1">
                <a:tableStyleId>{073A0DAA-6AF3-43AB-8588-CEC1D06C72B9}</a:tableStyleId>
              </a:tblPr>
              <a:tblGrid>
                <a:gridCol w="1277655"/>
                <a:gridCol w="2367419"/>
                <a:gridCol w="2467627"/>
                <a:gridCol w="2492679"/>
              </a:tblGrid>
              <a:tr h="807813">
                <a:tc>
                  <a:txBody>
                    <a:bodyPr/>
                    <a:lstStyle/>
                    <a:p>
                      <a:pPr algn="ctr"/>
                      <a:r>
                        <a:rPr lang="en-US" sz="2000" dirty="0" smtClean="0"/>
                        <a:t>School</a:t>
                      </a:r>
                      <a:endParaRPr lang="en-US" sz="2000" dirty="0"/>
                    </a:p>
                  </a:txBody>
                  <a:tcPr anchor="ctr"/>
                </a:tc>
                <a:tc>
                  <a:txBody>
                    <a:bodyPr/>
                    <a:lstStyle/>
                    <a:p>
                      <a:pPr algn="ctr"/>
                      <a:r>
                        <a:rPr lang="en-US" sz="2000" dirty="0" smtClean="0"/>
                        <a:t>2006 Grade 4</a:t>
                      </a:r>
                    </a:p>
                    <a:p>
                      <a:pPr algn="ctr"/>
                      <a:r>
                        <a:rPr lang="en-US" sz="2000" dirty="0" smtClean="0"/>
                        <a:t>Scale Score Avg.</a:t>
                      </a:r>
                      <a:endParaRPr lang="en-US" sz="2000" dirty="0"/>
                    </a:p>
                  </a:txBody>
                  <a:tcPr anchor="ctr"/>
                </a:tc>
                <a:tc>
                  <a:txBody>
                    <a:bodyPr/>
                    <a:lstStyle/>
                    <a:p>
                      <a:pPr algn="ctr"/>
                      <a:r>
                        <a:rPr lang="en-US" sz="2000" dirty="0" smtClean="0"/>
                        <a:t>2007 Grade</a:t>
                      </a:r>
                      <a:r>
                        <a:rPr lang="en-US" sz="2000" baseline="0" dirty="0" smtClean="0"/>
                        <a:t> 5</a:t>
                      </a:r>
                    </a:p>
                    <a:p>
                      <a:pPr algn="ctr"/>
                      <a:r>
                        <a:rPr lang="en-US" sz="2000" baseline="0" dirty="0" smtClean="0"/>
                        <a:t>Scale Score Avg.</a:t>
                      </a:r>
                      <a:endParaRPr lang="en-US" sz="2000" dirty="0"/>
                    </a:p>
                  </a:txBody>
                  <a:tcPr anchor="ctr"/>
                </a:tc>
                <a:tc>
                  <a:txBody>
                    <a:bodyPr/>
                    <a:lstStyle/>
                    <a:p>
                      <a:pPr algn="ctr"/>
                      <a:r>
                        <a:rPr lang="en-US" sz="2000" dirty="0" smtClean="0"/>
                        <a:t>Average </a:t>
                      </a:r>
                    </a:p>
                    <a:p>
                      <a:pPr algn="ctr"/>
                      <a:r>
                        <a:rPr lang="en-US" sz="2000" dirty="0" smtClean="0"/>
                        <a:t>Scale</a:t>
                      </a:r>
                      <a:r>
                        <a:rPr lang="en-US" sz="2000" baseline="0" dirty="0" smtClean="0"/>
                        <a:t> </a:t>
                      </a:r>
                      <a:r>
                        <a:rPr lang="en-US" sz="2000" dirty="0" smtClean="0"/>
                        <a:t>Score Gain</a:t>
                      </a:r>
                      <a:endParaRPr lang="en-US" sz="2000" dirty="0"/>
                    </a:p>
                  </a:txBody>
                  <a:tcPr anchor="ctr"/>
                </a:tc>
              </a:tr>
              <a:tr h="807813">
                <a:tc>
                  <a:txBody>
                    <a:bodyPr/>
                    <a:lstStyle/>
                    <a:p>
                      <a:pPr algn="ctr"/>
                      <a:r>
                        <a:rPr lang="en-US" sz="3200" dirty="0" smtClean="0"/>
                        <a:t>A</a:t>
                      </a:r>
                    </a:p>
                  </a:txBody>
                  <a:tcPr anchor="ctr"/>
                </a:tc>
                <a:tc>
                  <a:txBody>
                    <a:bodyPr/>
                    <a:lstStyle/>
                    <a:p>
                      <a:pPr algn="ctr"/>
                      <a:r>
                        <a:rPr lang="en-US" sz="3200" dirty="0" smtClean="0"/>
                        <a:t>455</a:t>
                      </a:r>
                      <a:endParaRPr lang="en-US" sz="3200" dirty="0"/>
                    </a:p>
                  </a:txBody>
                  <a:tcPr anchor="ctr"/>
                </a:tc>
                <a:tc>
                  <a:txBody>
                    <a:bodyPr/>
                    <a:lstStyle/>
                    <a:p>
                      <a:pPr algn="ctr"/>
                      <a:r>
                        <a:rPr lang="en-US" sz="3200" dirty="0" smtClean="0"/>
                        <a:t>465</a:t>
                      </a:r>
                      <a:endParaRPr lang="en-US" sz="3200" dirty="0"/>
                    </a:p>
                  </a:txBody>
                  <a:tcPr anchor="ctr"/>
                </a:tc>
                <a:tc>
                  <a:txBody>
                    <a:bodyPr/>
                    <a:lstStyle/>
                    <a:p>
                      <a:pPr algn="ctr"/>
                      <a:r>
                        <a:rPr lang="en-US" sz="3200" dirty="0" smtClean="0"/>
                        <a:t>10</a:t>
                      </a:r>
                      <a:endParaRPr lang="en-US" sz="3200" dirty="0"/>
                    </a:p>
                  </a:txBody>
                  <a:tcPr anchor="ctr"/>
                </a:tc>
              </a:tr>
              <a:tr h="807813">
                <a:tc>
                  <a:txBody>
                    <a:bodyPr/>
                    <a:lstStyle/>
                    <a:p>
                      <a:pPr algn="ctr"/>
                      <a:r>
                        <a:rPr lang="en-US" sz="3200" dirty="0" smtClean="0"/>
                        <a:t>B</a:t>
                      </a:r>
                      <a:endParaRPr lang="en-US" sz="3200" dirty="0"/>
                    </a:p>
                  </a:txBody>
                  <a:tcPr anchor="ctr"/>
                </a:tc>
                <a:tc>
                  <a:txBody>
                    <a:bodyPr/>
                    <a:lstStyle/>
                    <a:p>
                      <a:pPr algn="ctr"/>
                      <a:r>
                        <a:rPr lang="en-US" sz="3200" dirty="0" smtClean="0"/>
                        <a:t>425*</a:t>
                      </a:r>
                      <a:endParaRPr lang="en-US" sz="3200" dirty="0"/>
                    </a:p>
                  </a:txBody>
                  <a:tcPr anchor="ctr"/>
                </a:tc>
                <a:tc>
                  <a:txBody>
                    <a:bodyPr/>
                    <a:lstStyle/>
                    <a:p>
                      <a:pPr algn="ctr"/>
                      <a:r>
                        <a:rPr lang="en-US" sz="3200" dirty="0" smtClean="0"/>
                        <a:t>455*</a:t>
                      </a:r>
                      <a:endParaRPr lang="en-US" sz="3200" dirty="0"/>
                    </a:p>
                  </a:txBody>
                  <a:tcPr anchor="ctr"/>
                </a:tc>
                <a:tc>
                  <a:txBody>
                    <a:bodyPr/>
                    <a:lstStyle/>
                    <a:p>
                      <a:pPr algn="ctr"/>
                      <a:r>
                        <a:rPr lang="en-US" sz="3200" dirty="0" smtClean="0"/>
                        <a:t>30</a:t>
                      </a:r>
                      <a:endParaRPr lang="en-US" sz="3200" dirty="0"/>
                    </a:p>
                  </a:txBody>
                  <a:tcPr anchor="ctr"/>
                </a:tc>
              </a:tr>
            </a:tbl>
          </a:graphicData>
        </a:graphic>
      </p:graphicFrame>
      <p:sp>
        <p:nvSpPr>
          <p:cNvPr id="14362" name="TextBox 5"/>
          <p:cNvSpPr txBox="1">
            <a:spLocks noChangeArrowheads="1"/>
          </p:cNvSpPr>
          <p:nvPr/>
        </p:nvSpPr>
        <p:spPr bwMode="auto">
          <a:xfrm>
            <a:off x="0" y="1487488"/>
            <a:ext cx="9331325" cy="460375"/>
          </a:xfrm>
          <a:prstGeom prst="rect">
            <a:avLst/>
          </a:prstGeom>
          <a:noFill/>
          <a:ln w="9525">
            <a:noFill/>
            <a:miter lim="800000"/>
            <a:headEnd/>
            <a:tailEnd/>
          </a:ln>
        </p:spPr>
        <p:txBody>
          <a:bodyPr>
            <a:spAutoFit/>
          </a:bodyPr>
          <a:lstStyle/>
          <a:p>
            <a:pPr algn="ctr"/>
            <a:r>
              <a:rPr lang="en-US" sz="2400" dirty="0" smtClean="0"/>
              <a:t>Reading results </a:t>
            </a:r>
            <a:r>
              <a:rPr lang="en-US" sz="2400" dirty="0"/>
              <a:t>of a cohort of students at two schools</a:t>
            </a:r>
          </a:p>
        </p:txBody>
      </p:sp>
      <p:sp>
        <p:nvSpPr>
          <p:cNvPr id="7" name="TextBox 6"/>
          <p:cNvSpPr txBox="1"/>
          <p:nvPr/>
        </p:nvSpPr>
        <p:spPr>
          <a:xfrm>
            <a:off x="276224" y="4521200"/>
            <a:ext cx="6124575" cy="1477328"/>
          </a:xfrm>
          <a:prstGeom prst="rect">
            <a:avLst/>
          </a:prstGeom>
          <a:noFill/>
        </p:spPr>
        <p:txBody>
          <a:bodyPr wrap="square">
            <a:spAutoFit/>
          </a:bodyPr>
          <a:lstStyle/>
          <a:p>
            <a:pPr marL="609600" indent="-609600">
              <a:lnSpc>
                <a:spcPct val="90000"/>
              </a:lnSpc>
              <a:buFont typeface="Arial" charset="0"/>
              <a:buNone/>
              <a:defRPr/>
            </a:pPr>
            <a:r>
              <a:rPr lang="en-US" sz="2000" dirty="0">
                <a:latin typeface="+mn-lt"/>
              </a:rPr>
              <a:t>Grade 4 Proficient Cutoff 438</a:t>
            </a:r>
          </a:p>
          <a:p>
            <a:pPr marL="609600" indent="-609600">
              <a:lnSpc>
                <a:spcPct val="90000"/>
              </a:lnSpc>
              <a:buFont typeface="Arial" charset="0"/>
              <a:buNone/>
              <a:defRPr/>
            </a:pPr>
            <a:r>
              <a:rPr lang="en-US" sz="2000" dirty="0">
                <a:latin typeface="+mn-lt"/>
              </a:rPr>
              <a:t>Grade 5 Proficient Cutoff 463</a:t>
            </a:r>
          </a:p>
          <a:p>
            <a:pPr marL="609600" indent="-609600">
              <a:lnSpc>
                <a:spcPct val="90000"/>
              </a:lnSpc>
              <a:defRPr/>
            </a:pPr>
            <a:r>
              <a:rPr lang="en-US" sz="2000" dirty="0">
                <a:latin typeface="+mn-lt"/>
              </a:rPr>
              <a:t>*Scale Score Average is below Proficient</a:t>
            </a:r>
          </a:p>
          <a:p>
            <a:pPr marL="609600" indent="-609600">
              <a:lnSpc>
                <a:spcPct val="90000"/>
              </a:lnSpc>
              <a:buFont typeface="Arial" charset="0"/>
              <a:buNone/>
              <a:defRPr/>
            </a:pPr>
            <a:endParaRPr lang="en-US" sz="2000" dirty="0">
              <a:latin typeface="+mn-lt"/>
            </a:endParaRPr>
          </a:p>
          <a:p>
            <a:pPr marL="609600" indent="-609600">
              <a:lnSpc>
                <a:spcPct val="90000"/>
              </a:lnSpc>
              <a:buFont typeface="Arial" charset="0"/>
              <a:buNone/>
              <a:defRPr/>
            </a:pPr>
            <a:r>
              <a:rPr lang="en-US" sz="2000" dirty="0">
                <a:latin typeface="+mn-lt"/>
              </a:rPr>
              <a:t>Example assumes beginning </a:t>
            </a:r>
            <a:r>
              <a:rPr lang="en-US" sz="2000" dirty="0" smtClean="0">
                <a:latin typeface="+mn-lt"/>
              </a:rPr>
              <a:t>of </a:t>
            </a:r>
            <a:r>
              <a:rPr lang="en-US" sz="2000" dirty="0">
                <a:latin typeface="+mn-lt"/>
              </a:rPr>
              <a:t>year testing</a:t>
            </a:r>
          </a:p>
        </p:txBody>
      </p:sp>
    </p:spTree>
    <p:extLst>
      <p:ext uri="{BB962C8B-B14F-4D97-AF65-F5344CB8AC3E}">
        <p14:creationId xmlns:p14="http://schemas.microsoft.com/office/powerpoint/2010/main" xmlns="" val="4249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r>
              <a:rPr lang="en-US" sz="4000" dirty="0" smtClean="0"/>
              <a:t>Exercise #1:</a:t>
            </a:r>
            <a:r>
              <a:rPr lang="en-US" sz="6000" dirty="0" smtClean="0"/>
              <a:t/>
            </a:r>
            <a:br>
              <a:rPr lang="en-US" sz="6000" dirty="0" smtClean="0"/>
            </a:br>
            <a:r>
              <a:rPr lang="en-US" sz="2800" dirty="0" smtClean="0"/>
              <a:t>Discussion Questions</a:t>
            </a:r>
          </a:p>
        </p:txBody>
      </p:sp>
      <p:sp>
        <p:nvSpPr>
          <p:cNvPr id="18435" name="Rectangle 3"/>
          <p:cNvSpPr>
            <a:spLocks noGrp="1"/>
          </p:cNvSpPr>
          <p:nvPr>
            <p:ph sz="quarter" idx="1"/>
          </p:nvPr>
        </p:nvSpPr>
        <p:spPr/>
        <p:txBody>
          <a:bodyPr/>
          <a:lstStyle/>
          <a:p>
            <a:pPr marL="609600" indent="-609600">
              <a:lnSpc>
                <a:spcPct val="90000"/>
              </a:lnSpc>
            </a:pPr>
            <a:r>
              <a:rPr lang="en-US" sz="2800" smtClean="0"/>
              <a:t>Using only the 2006 Scale Score data, can we draw any conclusions about the performance of the two school cohorts in Grade 4? </a:t>
            </a:r>
          </a:p>
          <a:p>
            <a:pPr marL="609600" indent="-609600">
              <a:lnSpc>
                <a:spcPct val="90000"/>
              </a:lnSpc>
            </a:pPr>
            <a:r>
              <a:rPr lang="en-US" sz="2800" smtClean="0"/>
              <a:t>Using only the 2007 Scale Score data, can we draw any conclusions about the performance of the two school cohorts in Grade 5? </a:t>
            </a:r>
          </a:p>
          <a:p>
            <a:pPr marL="609600" indent="-609600">
              <a:lnSpc>
                <a:spcPct val="90000"/>
              </a:lnSpc>
            </a:pPr>
            <a:r>
              <a:rPr lang="en-US" sz="2800" smtClean="0"/>
              <a:t>What does an examination of basic growth -Average Scale Score - Grade 4 (2006)  to Average Scale Score - Grade 5 (2007) – tell us about the performance of the two schools?</a:t>
            </a:r>
          </a:p>
          <a:p>
            <a:pPr marL="609600" indent="-609600">
              <a:lnSpc>
                <a:spcPct val="90000"/>
              </a:lnSpc>
            </a:pPr>
            <a:endParaRPr lang="en-US" sz="2800" smtClean="0"/>
          </a:p>
        </p:txBody>
      </p:sp>
      <p:sp>
        <p:nvSpPr>
          <p:cNvPr id="18436" name="Rectangle 4"/>
          <p:cNvSpPr>
            <a:spLocks noChangeArrowheads="1"/>
          </p:cNvSpPr>
          <p:nvPr/>
        </p:nvSpPr>
        <p:spPr bwMode="auto">
          <a:xfrm>
            <a:off x="0" y="225583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hangingPunct="0"/>
            <a:endParaRPr lang="en-US"/>
          </a:p>
        </p:txBody>
      </p:sp>
      <p:sp>
        <p:nvSpPr>
          <p:cNvPr id="5" name="Slide Number Placeholder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xmlns="" val="21012792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WKCE Pre-Test and Post-Test</a:t>
            </a:r>
            <a:endParaRPr lang="en-US" dirty="0"/>
          </a:p>
        </p:txBody>
      </p:sp>
      <p:sp>
        <p:nvSpPr>
          <p:cNvPr id="4" name="Rectangle 3"/>
          <p:cNvSpPr/>
          <p:nvPr/>
        </p:nvSpPr>
        <p:spPr>
          <a:xfrm>
            <a:off x="1232648" y="2720788"/>
            <a:ext cx="1371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3</a:t>
            </a:r>
            <a:endParaRPr lang="en-US" dirty="0"/>
          </a:p>
        </p:txBody>
      </p:sp>
      <p:sp>
        <p:nvSpPr>
          <p:cNvPr id="5" name="Rectangle 4"/>
          <p:cNvSpPr/>
          <p:nvPr/>
        </p:nvSpPr>
        <p:spPr>
          <a:xfrm>
            <a:off x="2604248" y="2720788"/>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6" name="Rectangle 5"/>
          <p:cNvSpPr/>
          <p:nvPr/>
        </p:nvSpPr>
        <p:spPr>
          <a:xfrm>
            <a:off x="3290048" y="2720788"/>
            <a:ext cx="1371600" cy="533400"/>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4</a:t>
            </a:r>
            <a:endParaRPr lang="en-US" dirty="0"/>
          </a:p>
        </p:txBody>
      </p:sp>
      <p:sp>
        <p:nvSpPr>
          <p:cNvPr id="7" name="Rectangle 6"/>
          <p:cNvSpPr/>
          <p:nvPr/>
        </p:nvSpPr>
        <p:spPr>
          <a:xfrm>
            <a:off x="4661648" y="2720788"/>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8" name="Rectangle 7"/>
          <p:cNvSpPr/>
          <p:nvPr/>
        </p:nvSpPr>
        <p:spPr>
          <a:xfrm>
            <a:off x="5347448" y="2720788"/>
            <a:ext cx="1371600" cy="533400"/>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5</a:t>
            </a:r>
            <a:endParaRPr lang="en-US" dirty="0"/>
          </a:p>
        </p:txBody>
      </p:sp>
      <p:sp>
        <p:nvSpPr>
          <p:cNvPr id="9" name="Rectangle 8"/>
          <p:cNvSpPr/>
          <p:nvPr/>
        </p:nvSpPr>
        <p:spPr>
          <a:xfrm>
            <a:off x="6719048" y="2720788"/>
            <a:ext cx="685800" cy="533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Summer</a:t>
            </a:r>
            <a:endParaRPr lang="en-US" sz="1100" dirty="0">
              <a:solidFill>
                <a:schemeClr val="tx1"/>
              </a:solidFill>
            </a:endParaRPr>
          </a:p>
        </p:txBody>
      </p:sp>
      <p:sp>
        <p:nvSpPr>
          <p:cNvPr id="10" name="Rectangle 9"/>
          <p:cNvSpPr/>
          <p:nvPr/>
        </p:nvSpPr>
        <p:spPr>
          <a:xfrm>
            <a:off x="7404848" y="2720788"/>
            <a:ext cx="1371600" cy="533400"/>
          </a:xfrm>
          <a:prstGeom prst="rec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Grade 6</a:t>
            </a:r>
            <a:endParaRPr lang="en-US" dirty="0"/>
          </a:p>
        </p:txBody>
      </p:sp>
      <p:sp>
        <p:nvSpPr>
          <p:cNvPr id="11" name="Up Arrow Callout 10"/>
          <p:cNvSpPr/>
          <p:nvPr/>
        </p:nvSpPr>
        <p:spPr>
          <a:xfrm>
            <a:off x="1004048" y="3254188"/>
            <a:ext cx="838200" cy="5334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2" name="Up Arrow Callout 11"/>
          <p:cNvSpPr/>
          <p:nvPr/>
        </p:nvSpPr>
        <p:spPr>
          <a:xfrm>
            <a:off x="3061448" y="3254188"/>
            <a:ext cx="838200" cy="533400"/>
          </a:xfrm>
          <a:prstGeom prst="upArrowCallou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3" name="Up Arrow Callout 12"/>
          <p:cNvSpPr/>
          <p:nvPr/>
        </p:nvSpPr>
        <p:spPr>
          <a:xfrm>
            <a:off x="5118848" y="3254188"/>
            <a:ext cx="838200" cy="533400"/>
          </a:xfrm>
          <a:prstGeom prst="upArrowCallou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4" name="Up Arrow Callout 13"/>
          <p:cNvSpPr/>
          <p:nvPr/>
        </p:nvSpPr>
        <p:spPr>
          <a:xfrm>
            <a:off x="7176248" y="3254188"/>
            <a:ext cx="838200" cy="533400"/>
          </a:xfrm>
          <a:prstGeom prst="upArrowCallout">
            <a:avLst/>
          </a:prstGeom>
          <a:solidFill>
            <a:schemeClr val="accent4">
              <a:lumMod val="75000"/>
              <a:alpha val="50000"/>
            </a:schemeClr>
          </a:solidFill>
          <a:ln>
            <a:solidFill>
              <a:schemeClr val="accent4">
                <a:lumMod val="5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Nov</a:t>
            </a:r>
            <a:endParaRPr lang="en-US" dirty="0"/>
          </a:p>
        </p:txBody>
      </p:sp>
      <p:sp>
        <p:nvSpPr>
          <p:cNvPr id="16" name="Right Brace 15"/>
          <p:cNvSpPr/>
          <p:nvPr/>
        </p:nvSpPr>
        <p:spPr>
          <a:xfrm rot="5400000">
            <a:off x="2337548" y="2987488"/>
            <a:ext cx="304800" cy="2057400"/>
          </a:xfrm>
          <a:prstGeom prst="rightBrace">
            <a:avLst>
              <a:gd name="adj1" fmla="val 23889"/>
              <a:gd name="adj2" fmla="val 49524"/>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rot="5400000">
            <a:off x="4394948" y="2987488"/>
            <a:ext cx="304800" cy="2057400"/>
          </a:xfrm>
          <a:prstGeom prst="rightBrace">
            <a:avLst>
              <a:gd name="adj1" fmla="val 23889"/>
              <a:gd name="adj2" fmla="val 49524"/>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rot="5400000">
            <a:off x="6452348" y="2987488"/>
            <a:ext cx="304800" cy="2057400"/>
          </a:xfrm>
          <a:prstGeom prst="rightBrace">
            <a:avLst>
              <a:gd name="adj1" fmla="val 23889"/>
              <a:gd name="adj2" fmla="val 49524"/>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rapezoid 18"/>
          <p:cNvSpPr/>
          <p:nvPr/>
        </p:nvSpPr>
        <p:spPr>
          <a:xfrm>
            <a:off x="1689848" y="4244788"/>
            <a:ext cx="1600200" cy="60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a:t>
            </a:r>
            <a:r>
              <a:rPr lang="en-US" sz="1600" baseline="30000" dirty="0" smtClean="0"/>
              <a:t>rd</a:t>
            </a:r>
            <a:r>
              <a:rPr lang="en-US" sz="1600" dirty="0" smtClean="0"/>
              <a:t> Grade</a:t>
            </a:r>
          </a:p>
          <a:p>
            <a:pPr algn="ctr"/>
            <a:r>
              <a:rPr lang="en-US" sz="1600" dirty="0" smtClean="0"/>
              <a:t>Value-Added</a:t>
            </a:r>
            <a:endParaRPr lang="en-US" sz="1600" dirty="0"/>
          </a:p>
        </p:txBody>
      </p:sp>
      <p:sp>
        <p:nvSpPr>
          <p:cNvPr id="20" name="Trapezoid 19"/>
          <p:cNvSpPr/>
          <p:nvPr/>
        </p:nvSpPr>
        <p:spPr>
          <a:xfrm>
            <a:off x="3747248" y="4244788"/>
            <a:ext cx="1600200" cy="609600"/>
          </a:xfrm>
          <a:prstGeom prst="trapezoid">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4</a:t>
            </a:r>
            <a:r>
              <a:rPr lang="en-US" sz="1600" baseline="30000" dirty="0" smtClean="0"/>
              <a:t>th</a:t>
            </a:r>
            <a:r>
              <a:rPr lang="en-US" sz="1600" dirty="0" smtClean="0"/>
              <a:t> Grade</a:t>
            </a:r>
          </a:p>
          <a:p>
            <a:pPr algn="ctr"/>
            <a:r>
              <a:rPr lang="en-US" sz="1600" dirty="0" smtClean="0"/>
              <a:t>Value-Added</a:t>
            </a:r>
            <a:endParaRPr lang="en-US" sz="1600" dirty="0"/>
          </a:p>
        </p:txBody>
      </p:sp>
      <p:sp>
        <p:nvSpPr>
          <p:cNvPr id="21" name="Trapezoid 20"/>
          <p:cNvSpPr/>
          <p:nvPr/>
        </p:nvSpPr>
        <p:spPr>
          <a:xfrm>
            <a:off x="5804648" y="4244788"/>
            <a:ext cx="1600200" cy="609600"/>
          </a:xfrm>
          <a:prstGeom prst="trapezoid">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r>
              <a:rPr lang="en-US" sz="1600" baseline="30000" dirty="0" smtClean="0"/>
              <a:t>th</a:t>
            </a:r>
            <a:r>
              <a:rPr lang="en-US" sz="1600" dirty="0" smtClean="0"/>
              <a:t> Grade</a:t>
            </a:r>
          </a:p>
          <a:p>
            <a:pPr algn="ctr"/>
            <a:r>
              <a:rPr lang="en-US" sz="1600" dirty="0" smtClean="0"/>
              <a:t>Value-Added</a:t>
            </a:r>
            <a:endParaRPr lang="en-US" sz="1600" dirty="0"/>
          </a:p>
        </p:txBody>
      </p:sp>
      <p:sp>
        <p:nvSpPr>
          <p:cNvPr id="22" name="TextBox 21"/>
          <p:cNvSpPr txBox="1"/>
          <p:nvPr/>
        </p:nvSpPr>
        <p:spPr>
          <a:xfrm>
            <a:off x="1517072" y="5299363"/>
            <a:ext cx="6028125" cy="369332"/>
          </a:xfrm>
          <a:prstGeom prst="rect">
            <a:avLst/>
          </a:prstGeom>
          <a:noFill/>
        </p:spPr>
        <p:txBody>
          <a:bodyPr wrap="none" rtlCol="0">
            <a:spAutoFit/>
          </a:bodyPr>
          <a:lstStyle/>
          <a:p>
            <a:r>
              <a:rPr lang="en-US" dirty="0" smtClean="0"/>
              <a:t>Why don’t we have 8</a:t>
            </a:r>
            <a:r>
              <a:rPr lang="en-US" baseline="30000" dirty="0" smtClean="0"/>
              <a:t>th</a:t>
            </a:r>
            <a:r>
              <a:rPr lang="en-US" dirty="0" smtClean="0"/>
              <a:t> Grade Value-Added in Wisconsin?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19" grpId="0" animBg="1"/>
      <p:bldP spid="20" grpId="0" animBg="1"/>
      <p:bldP spid="21" grpId="0" animBg="1"/>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a:t>
            </a:r>
            <a:endParaRPr lang="en-US" dirty="0"/>
          </a:p>
        </p:txBody>
      </p:sp>
      <p:sp>
        <p:nvSpPr>
          <p:cNvPr id="3" name="Content Placeholder 2"/>
          <p:cNvSpPr>
            <a:spLocks noGrp="1"/>
          </p:cNvSpPr>
          <p:nvPr>
            <p:ph sz="quarter" idx="1"/>
          </p:nvPr>
        </p:nvSpPr>
        <p:spPr/>
        <p:txBody>
          <a:bodyPr/>
          <a:lstStyle/>
          <a:p>
            <a:r>
              <a:rPr lang="en-US" sz="2800" dirty="0" smtClean="0"/>
              <a:t>Value-Added – </a:t>
            </a:r>
            <a:r>
              <a:rPr lang="en-US" sz="2800" dirty="0"/>
              <a:t>measures average gain in student scores from one year to the next</a:t>
            </a:r>
          </a:p>
          <a:p>
            <a:pPr lvl="1"/>
            <a:r>
              <a:rPr lang="en-US" sz="2400" dirty="0"/>
              <a:t>accounts for the prior knowledge of students. </a:t>
            </a:r>
          </a:p>
          <a:p>
            <a:pPr lvl="1"/>
            <a:r>
              <a:rPr lang="en-US" sz="2400" dirty="0"/>
              <a:t>accounts for student demographic characteristics.</a:t>
            </a:r>
          </a:p>
          <a:p>
            <a:pPr lvl="1"/>
            <a:r>
              <a:rPr lang="en-US" sz="2400" dirty="0"/>
              <a:t>accounts for test measurement error. </a:t>
            </a:r>
          </a:p>
          <a:p>
            <a:endParaRPr lang="en-US" dirty="0"/>
          </a:p>
        </p:txBody>
      </p:sp>
    </p:spTree>
    <p:extLst>
      <p:ext uri="{BB962C8B-B14F-4D97-AF65-F5344CB8AC3E}">
        <p14:creationId xmlns:p14="http://schemas.microsoft.com/office/powerpoint/2010/main" xmlns="" val="279602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What is Value-Added?</a:t>
            </a:r>
          </a:p>
        </p:txBody>
      </p:sp>
      <p:sp>
        <p:nvSpPr>
          <p:cNvPr id="19459" name="Content Placeholder 2"/>
          <p:cNvSpPr>
            <a:spLocks noGrp="1"/>
          </p:cNvSpPr>
          <p:nvPr>
            <p:ph sz="quarter" idx="1"/>
          </p:nvPr>
        </p:nvSpPr>
        <p:spPr/>
        <p:txBody>
          <a:bodyPr/>
          <a:lstStyle/>
          <a:p>
            <a:pPr eaLnBrk="1" hangingPunct="1"/>
            <a:r>
              <a:rPr lang="en-US" sz="2600" dirty="0" smtClean="0"/>
              <a:t>It is a kind of growth model that measures the contribution of schooling to student performance on the WKCE in reading and in mathematics</a:t>
            </a:r>
          </a:p>
          <a:p>
            <a:pPr eaLnBrk="1" hangingPunct="1"/>
            <a:endParaRPr lang="en-US" sz="2600" dirty="0" smtClean="0"/>
          </a:p>
          <a:p>
            <a:pPr eaLnBrk="1" hangingPunct="1"/>
            <a:r>
              <a:rPr lang="en-US" sz="2600" dirty="0" smtClean="0"/>
              <a:t>Uses statistical techniques to separate the impact of schooling from other factors that may influence growth</a:t>
            </a:r>
          </a:p>
          <a:p>
            <a:pPr eaLnBrk="1" hangingPunct="1"/>
            <a:endParaRPr lang="en-US" sz="2600" dirty="0" smtClean="0"/>
          </a:p>
          <a:p>
            <a:pPr eaLnBrk="1" hangingPunct="1"/>
            <a:r>
              <a:rPr lang="en-US" sz="2600" dirty="0" smtClean="0"/>
              <a:t>Focuses on how much students improve on the WKCE from one year to the next as measured in scale score points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Tree>
    <p:extLst>
      <p:ext uri="{BB962C8B-B14F-4D97-AF65-F5344CB8AC3E}">
        <p14:creationId xmlns:p14="http://schemas.microsoft.com/office/powerpoint/2010/main" xmlns="" val="2979753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Value-Added in Wisconsin</a:t>
            </a:r>
            <a:endParaRPr lang="en-US" dirty="0"/>
          </a:p>
        </p:txBody>
      </p:sp>
      <p:pic>
        <p:nvPicPr>
          <p:cNvPr id="4" name="Picture 3" descr="03-01-2012 - Wisconsin Districts.png"/>
          <p:cNvPicPr>
            <a:picLocks noChangeAspect="1"/>
          </p:cNvPicPr>
          <p:nvPr/>
        </p:nvPicPr>
        <p:blipFill>
          <a:blip r:embed="rId3" cstate="print"/>
          <a:stretch>
            <a:fillRect/>
          </a:stretch>
        </p:blipFill>
        <p:spPr>
          <a:xfrm>
            <a:off x="0" y="1652168"/>
            <a:ext cx="9144000" cy="430669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066800" y="228600"/>
            <a:ext cx="7620000" cy="1143000"/>
          </a:xfrm>
        </p:spPr>
        <p:txBody>
          <a:bodyPr/>
          <a:lstStyle/>
          <a:p>
            <a:pPr eaLnBrk="1" hangingPunct="1"/>
            <a:r>
              <a:rPr lang="en-US" dirty="0" smtClean="0"/>
              <a:t>Demographic Controls</a:t>
            </a:r>
          </a:p>
        </p:txBody>
      </p:sp>
      <p:sp>
        <p:nvSpPr>
          <p:cNvPr id="20483" name="Content Placeholder 2"/>
          <p:cNvSpPr>
            <a:spLocks noGrp="1"/>
          </p:cNvSpPr>
          <p:nvPr>
            <p:ph sz="quarter" idx="1"/>
          </p:nvPr>
        </p:nvSpPr>
        <p:spPr/>
        <p:txBody>
          <a:bodyPr>
            <a:normAutofit lnSpcReduction="10000"/>
          </a:bodyPr>
          <a:lstStyle/>
          <a:p>
            <a:pPr eaLnBrk="1" hangingPunct="1"/>
            <a:r>
              <a:rPr lang="en-US" sz="2700" smtClean="0"/>
              <a:t>Value-added controls for the demographic composition of schools</a:t>
            </a:r>
          </a:p>
          <a:p>
            <a:pPr eaLnBrk="1" hangingPunct="1"/>
            <a:endParaRPr lang="en-US" sz="2700" smtClean="0"/>
          </a:p>
          <a:p>
            <a:pPr eaLnBrk="1" hangingPunct="1"/>
            <a:r>
              <a:rPr lang="en-US" sz="2700" smtClean="0"/>
              <a:t>These controls allow for fairer growth comparisons to be made</a:t>
            </a:r>
          </a:p>
          <a:p>
            <a:pPr eaLnBrk="1" hangingPunct="1"/>
            <a:endParaRPr lang="en-US" sz="2700" smtClean="0"/>
          </a:p>
          <a:p>
            <a:pPr eaLnBrk="1" hangingPunct="1"/>
            <a:r>
              <a:rPr lang="en-US" sz="2700" smtClean="0"/>
              <a:t>Controlling for demographic factors make possible the measurement of differences in growth across demographic groups statewide (for example, ELL vs non-ELL)</a:t>
            </a:r>
          </a:p>
        </p:txBody>
      </p:sp>
    </p:spTree>
    <p:extLst>
      <p:ext uri="{BB962C8B-B14F-4D97-AF65-F5344CB8AC3E}">
        <p14:creationId xmlns:p14="http://schemas.microsoft.com/office/powerpoint/2010/main" xmlns="" val="2031482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28640" cy="1143000"/>
          </a:xfrm>
        </p:spPr>
        <p:txBody>
          <a:bodyPr/>
          <a:lstStyle/>
          <a:p>
            <a:r>
              <a:rPr lang="en-US" sz="3800" dirty="0" smtClean="0"/>
              <a:t>The Importance of Standard Measures</a:t>
            </a:r>
            <a:endParaRPr lang="en-US" sz="3800" dirty="0"/>
          </a:p>
        </p:txBody>
      </p:sp>
      <p:pic>
        <p:nvPicPr>
          <p:cNvPr id="1026" name="Picture 2" descr="C:\Users\spmclaughlin\AppData\Local\Microsoft\Windows\Temporary Internet Files\Content.IE5\MI6XTX2S\MC900104562[1].wmf"/>
          <p:cNvPicPr>
            <a:picLocks noChangeAspect="1" noChangeArrowheads="1"/>
          </p:cNvPicPr>
          <p:nvPr/>
        </p:nvPicPr>
        <p:blipFill>
          <a:blip r:embed="rId3" cstate="print"/>
          <a:srcRect/>
          <a:stretch>
            <a:fillRect/>
          </a:stretch>
        </p:blipFill>
        <p:spPr bwMode="auto">
          <a:xfrm>
            <a:off x="6172200" y="3169952"/>
            <a:ext cx="2743200" cy="2363849"/>
          </a:xfrm>
          <a:prstGeom prst="rect">
            <a:avLst/>
          </a:prstGeom>
          <a:noFill/>
        </p:spPr>
      </p:pic>
      <p:pic>
        <p:nvPicPr>
          <p:cNvPr id="1027" name="Picture 3" descr="C:\Users\spmclaughlin\AppData\Local\Microsoft\Windows\Temporary Internet Files\Content.IE5\MI6XTX2S\MC900104562[1].wmf"/>
          <p:cNvPicPr>
            <a:picLocks noChangeAspect="1" noChangeArrowheads="1"/>
          </p:cNvPicPr>
          <p:nvPr/>
        </p:nvPicPr>
        <p:blipFill>
          <a:blip r:embed="rId3" cstate="print"/>
          <a:srcRect/>
          <a:stretch>
            <a:fillRect/>
          </a:stretch>
        </p:blipFill>
        <p:spPr bwMode="auto">
          <a:xfrm>
            <a:off x="1385743" y="3208876"/>
            <a:ext cx="2652857" cy="2286000"/>
          </a:xfrm>
          <a:prstGeom prst="rect">
            <a:avLst/>
          </a:prstGeom>
          <a:noFill/>
        </p:spPr>
      </p:pic>
      <p:sp>
        <p:nvSpPr>
          <p:cNvPr id="6" name="TextBox 5"/>
          <p:cNvSpPr txBox="1"/>
          <p:nvPr/>
        </p:nvSpPr>
        <p:spPr>
          <a:xfrm>
            <a:off x="1177627" y="1542656"/>
            <a:ext cx="2098973" cy="523220"/>
          </a:xfrm>
          <a:prstGeom prst="rect">
            <a:avLst/>
          </a:prstGeom>
          <a:noFill/>
        </p:spPr>
        <p:txBody>
          <a:bodyPr wrap="none" rtlCol="0">
            <a:spAutoFit/>
          </a:bodyPr>
          <a:lstStyle/>
          <a:p>
            <a:r>
              <a:rPr lang="en-US" sz="2800" dirty="0" smtClean="0"/>
              <a:t>Gas Station 1</a:t>
            </a:r>
            <a:endParaRPr lang="en-US" sz="2800" dirty="0"/>
          </a:p>
        </p:txBody>
      </p:sp>
      <p:sp>
        <p:nvSpPr>
          <p:cNvPr id="9" name="TextBox 8"/>
          <p:cNvSpPr txBox="1"/>
          <p:nvPr/>
        </p:nvSpPr>
        <p:spPr>
          <a:xfrm>
            <a:off x="76200" y="2065876"/>
            <a:ext cx="2496196" cy="369332"/>
          </a:xfrm>
          <a:prstGeom prst="rect">
            <a:avLst/>
          </a:prstGeom>
          <a:noFill/>
          <a:ln w="38100">
            <a:solidFill>
              <a:schemeClr val="tx1"/>
            </a:solidFill>
          </a:ln>
        </p:spPr>
        <p:txBody>
          <a:bodyPr wrap="none" rtlCol="0">
            <a:spAutoFit/>
          </a:bodyPr>
          <a:lstStyle/>
          <a:p>
            <a:r>
              <a:rPr lang="en-US" dirty="0" smtClean="0">
                <a:solidFill>
                  <a:srgbClr val="FF0000"/>
                </a:solidFill>
                <a:latin typeface="Impact" pitchFamily="34" charset="0"/>
              </a:rPr>
              <a:t>87  Octane   $2.00/Gallon</a:t>
            </a:r>
          </a:p>
        </p:txBody>
      </p:sp>
      <p:sp>
        <p:nvSpPr>
          <p:cNvPr id="10" name="TextBox 9"/>
          <p:cNvSpPr txBox="1"/>
          <p:nvPr/>
        </p:nvSpPr>
        <p:spPr>
          <a:xfrm>
            <a:off x="4798555" y="2065876"/>
            <a:ext cx="2502608" cy="369332"/>
          </a:xfrm>
          <a:prstGeom prst="rect">
            <a:avLst/>
          </a:prstGeom>
          <a:noFill/>
          <a:ln w="38100">
            <a:solidFill>
              <a:schemeClr val="tx1"/>
            </a:solidFill>
          </a:ln>
        </p:spPr>
        <p:txBody>
          <a:bodyPr wrap="none" rtlCol="0">
            <a:spAutoFit/>
          </a:bodyPr>
          <a:lstStyle/>
          <a:p>
            <a:r>
              <a:rPr lang="en-US" dirty="0" smtClean="0">
                <a:solidFill>
                  <a:srgbClr val="FF0000"/>
                </a:solidFill>
                <a:latin typeface="Impact" pitchFamily="34" charset="0"/>
              </a:rPr>
              <a:t>87  Octane   $3.00/Gallon</a:t>
            </a:r>
          </a:p>
        </p:txBody>
      </p:sp>
      <p:cxnSp>
        <p:nvCxnSpPr>
          <p:cNvPr id="12" name="Straight Connector 11"/>
          <p:cNvCxnSpPr>
            <a:stCxn id="9" idx="2"/>
          </p:cNvCxnSpPr>
          <p:nvPr/>
        </p:nvCxnSpPr>
        <p:spPr>
          <a:xfrm>
            <a:off x="1324298" y="2435208"/>
            <a:ext cx="0" cy="2145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6049859" y="2435208"/>
            <a:ext cx="0" cy="21452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81395" y="1542656"/>
            <a:ext cx="2361544" cy="523220"/>
          </a:xfrm>
          <a:prstGeom prst="rect">
            <a:avLst/>
          </a:prstGeom>
          <a:noFill/>
        </p:spPr>
        <p:txBody>
          <a:bodyPr wrap="none" rtlCol="0">
            <a:spAutoFit/>
          </a:bodyPr>
          <a:lstStyle/>
          <a:p>
            <a:r>
              <a:rPr lang="en-US" sz="2800" dirty="0" smtClean="0"/>
              <a:t>Gas Station 2</a:t>
            </a:r>
            <a:endParaRPr lang="en-US" sz="2800" dirty="0"/>
          </a:p>
        </p:txBody>
      </p:sp>
      <p:sp>
        <p:nvSpPr>
          <p:cNvPr id="11" name="TextBox 10"/>
          <p:cNvSpPr txBox="1"/>
          <p:nvPr/>
        </p:nvSpPr>
        <p:spPr>
          <a:xfrm>
            <a:off x="228600" y="5723476"/>
            <a:ext cx="8604840" cy="646331"/>
          </a:xfrm>
          <a:prstGeom prst="rect">
            <a:avLst/>
          </a:prstGeom>
          <a:noFill/>
        </p:spPr>
        <p:txBody>
          <a:bodyPr wrap="square" rtlCol="0">
            <a:spAutoFit/>
          </a:bodyPr>
          <a:lstStyle/>
          <a:p>
            <a:r>
              <a:rPr lang="en-US" dirty="0" smtClean="0"/>
              <a:t>With the information provided, from which station will you purchase gas?</a:t>
            </a:r>
          </a:p>
          <a:p>
            <a:r>
              <a:rPr lang="en-US" dirty="0" smtClean="0"/>
              <a:t>In making your decision, what are you assuming about the definition of a gallon?</a:t>
            </a:r>
            <a:endParaRPr lang="en-US" dirty="0"/>
          </a:p>
        </p:txBody>
      </p:sp>
    </p:spTree>
    <p:extLst>
      <p:ext uri="{BB962C8B-B14F-4D97-AF65-F5344CB8AC3E}">
        <p14:creationId xmlns:p14="http://schemas.microsoft.com/office/powerpoint/2010/main" xmlns="" val="11828404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3065929"/>
          </a:xfrm>
        </p:spPr>
        <p:txBody>
          <a:bodyPr>
            <a:normAutofit/>
          </a:bodyPr>
          <a:lstStyle/>
          <a:p>
            <a:r>
              <a:rPr lang="en-US" dirty="0" smtClean="0"/>
              <a:t>PDF Report</a:t>
            </a:r>
          </a:p>
          <a:p>
            <a:r>
              <a:rPr lang="en-US" dirty="0" smtClean="0"/>
              <a:t>Value-Added Scale</a:t>
            </a:r>
          </a:p>
          <a:p>
            <a:r>
              <a:rPr lang="en-US" dirty="0" smtClean="0"/>
              <a:t>Color Coding</a:t>
            </a:r>
          </a:p>
          <a:p>
            <a:endParaRPr lang="en-US" dirty="0" smtClean="0"/>
          </a:p>
          <a:p>
            <a:r>
              <a:rPr lang="en-US" dirty="0" smtClean="0"/>
              <a:t>Sean McLaughlin</a:t>
            </a:r>
            <a:endParaRPr lang="en-US" dirty="0"/>
          </a:p>
        </p:txBody>
      </p:sp>
      <p:sp>
        <p:nvSpPr>
          <p:cNvPr id="2" name="Title 1"/>
          <p:cNvSpPr>
            <a:spLocks noGrp="1"/>
          </p:cNvSpPr>
          <p:nvPr>
            <p:ph type="title"/>
          </p:nvPr>
        </p:nvSpPr>
        <p:spPr/>
        <p:txBody>
          <a:bodyPr/>
          <a:lstStyle/>
          <a:p>
            <a:r>
              <a:rPr lang="en-US" dirty="0" smtClean="0"/>
              <a:t>Value-Added Reporting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Value-Added Reports</a:t>
            </a:r>
            <a:endParaRPr lang="en-US" dirty="0"/>
          </a:p>
        </p:txBody>
      </p:sp>
      <p:pic>
        <p:nvPicPr>
          <p:cNvPr id="4" name="Picture 3" descr="Cover.png"/>
          <p:cNvPicPr>
            <a:picLocks noChangeAspect="1"/>
          </p:cNvPicPr>
          <p:nvPr/>
        </p:nvPicPr>
        <p:blipFill>
          <a:blip r:embed="rId2" cstate="print"/>
          <a:stretch>
            <a:fillRect/>
          </a:stretch>
        </p:blipFill>
        <p:spPr>
          <a:xfrm>
            <a:off x="789462" y="1328660"/>
            <a:ext cx="3863095" cy="5086207"/>
          </a:xfrm>
          <a:prstGeom prst="rect">
            <a:avLst/>
          </a:prstGeom>
          <a:ln>
            <a:solidFill>
              <a:schemeClr val="tx1"/>
            </a:solidFill>
          </a:ln>
          <a:effectLst>
            <a:outerShdw blurRad="292100" dist="139700" dir="2700000" algn="tl" rotWithShape="0">
              <a:srgbClr val="333333">
                <a:alpha val="65000"/>
              </a:srgbClr>
            </a:outerShdw>
          </a:effectLst>
        </p:spPr>
      </p:pic>
      <p:sp>
        <p:nvSpPr>
          <p:cNvPr id="5" name="Rectangular Callout 4"/>
          <p:cNvSpPr/>
          <p:nvPr/>
        </p:nvSpPr>
        <p:spPr>
          <a:xfrm>
            <a:off x="5591908" y="1631851"/>
            <a:ext cx="2546252" cy="1202789"/>
          </a:xfrm>
          <a:prstGeom prst="wedgeRectCallout">
            <a:avLst>
              <a:gd name="adj1" fmla="val -145613"/>
              <a:gd name="adj2" fmla="val -26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Report based on growth during the 2010-2011 school year</a:t>
            </a:r>
            <a:endParaRPr lang="en-US" dirty="0"/>
          </a:p>
        </p:txBody>
      </p:sp>
      <p:sp>
        <p:nvSpPr>
          <p:cNvPr id="6" name="Rectangular Callout 5"/>
          <p:cNvSpPr/>
          <p:nvPr/>
        </p:nvSpPr>
        <p:spPr>
          <a:xfrm>
            <a:off x="5618526" y="4521248"/>
            <a:ext cx="2546252" cy="674695"/>
          </a:xfrm>
          <a:prstGeom prst="wedgeRectCallout">
            <a:avLst>
              <a:gd name="adj1" fmla="val -96766"/>
              <a:gd name="adj2" fmla="val 11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color report format </a:t>
            </a:r>
            <a:endParaRPr lang="en-US" dirty="0"/>
          </a:p>
        </p:txBody>
      </p:sp>
      <p:sp>
        <p:nvSpPr>
          <p:cNvPr id="7" name="Rectangular Callout 6"/>
          <p:cNvSpPr/>
          <p:nvPr/>
        </p:nvSpPr>
        <p:spPr>
          <a:xfrm>
            <a:off x="5620319" y="3501065"/>
            <a:ext cx="2546252" cy="674695"/>
          </a:xfrm>
          <a:prstGeom prst="wedgeRectCallout">
            <a:avLst>
              <a:gd name="adj1" fmla="val -96766"/>
              <a:gd name="adj2" fmla="val 11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Value-Added on 1-5 “tier” scale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Confidence Intervals and </a:t>
            </a:r>
            <a:br>
              <a:rPr lang="en-US" dirty="0" smtClean="0"/>
            </a:br>
            <a:r>
              <a:rPr lang="en-US" dirty="0" smtClean="0"/>
              <a:t>Decision Making</a:t>
            </a:r>
            <a:endParaRPr lang="en-US" dirty="0"/>
          </a:p>
        </p:txBody>
      </p:sp>
      <p:pic>
        <p:nvPicPr>
          <p:cNvPr id="4" name="Picture 3"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5" name="Teardrop 4"/>
          <p:cNvSpPr/>
          <p:nvPr/>
        </p:nvSpPr>
        <p:spPr>
          <a:xfrm rot="8100000">
            <a:off x="3924835" y="354676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7" name="Teardrop 6"/>
          <p:cNvSpPr/>
          <p:nvPr/>
        </p:nvSpPr>
        <p:spPr>
          <a:xfrm rot="8100000">
            <a:off x="5461855" y="436494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7"/>
          <p:cNvSpPr/>
          <p:nvPr/>
        </p:nvSpPr>
        <p:spPr>
          <a:xfrm rot="8100000">
            <a:off x="4634465" y="521777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13606" y="3573059"/>
            <a:ext cx="577402" cy="461665"/>
          </a:xfrm>
          <a:prstGeom prst="rect">
            <a:avLst/>
          </a:prstGeom>
          <a:noFill/>
        </p:spPr>
        <p:txBody>
          <a:bodyPr wrap="none" rtlCol="0">
            <a:spAutoFit/>
          </a:bodyPr>
          <a:lstStyle/>
          <a:p>
            <a:pPr algn="ctr"/>
            <a:r>
              <a:rPr lang="en-US" sz="2400" b="1" dirty="0" smtClean="0"/>
              <a:t>1.3</a:t>
            </a:r>
            <a:endParaRPr lang="en-US" sz="2400" b="1" dirty="0"/>
          </a:p>
        </p:txBody>
      </p:sp>
      <p:sp>
        <p:nvSpPr>
          <p:cNvPr id="11" name="TextBox 10"/>
          <p:cNvSpPr txBox="1"/>
          <p:nvPr/>
        </p:nvSpPr>
        <p:spPr>
          <a:xfrm>
            <a:off x="5433024" y="4391246"/>
            <a:ext cx="577402" cy="461665"/>
          </a:xfrm>
          <a:prstGeom prst="rect">
            <a:avLst/>
          </a:prstGeom>
          <a:noFill/>
        </p:spPr>
        <p:txBody>
          <a:bodyPr wrap="none" rtlCol="0">
            <a:spAutoFit/>
          </a:bodyPr>
          <a:lstStyle/>
          <a:p>
            <a:pPr algn="ctr"/>
            <a:r>
              <a:rPr lang="en-US" sz="2400" b="1" dirty="0" smtClean="0"/>
              <a:t>2.5</a:t>
            </a:r>
            <a:endParaRPr lang="en-US" sz="2400" b="1" dirty="0"/>
          </a:p>
        </p:txBody>
      </p:sp>
      <p:sp>
        <p:nvSpPr>
          <p:cNvPr id="13" name="TextBox 12"/>
          <p:cNvSpPr txBox="1"/>
          <p:nvPr/>
        </p:nvSpPr>
        <p:spPr>
          <a:xfrm>
            <a:off x="4604764" y="5244071"/>
            <a:ext cx="577402" cy="461665"/>
          </a:xfrm>
          <a:prstGeom prst="rect">
            <a:avLst/>
          </a:prstGeom>
          <a:noFill/>
        </p:spPr>
        <p:txBody>
          <a:bodyPr wrap="none" rtlCol="0">
            <a:spAutoFit/>
          </a:bodyPr>
          <a:lstStyle/>
          <a:p>
            <a:pPr algn="ctr"/>
            <a:r>
              <a:rPr lang="en-US" sz="2400" b="1" dirty="0" smtClean="0"/>
              <a:t>1.9</a:t>
            </a:r>
            <a:endParaRPr lang="en-US" sz="2400" b="1" dirty="0"/>
          </a:p>
        </p:txBody>
      </p:sp>
      <p:sp>
        <p:nvSpPr>
          <p:cNvPr id="15" name="TextBox 14"/>
          <p:cNvSpPr txBox="1"/>
          <p:nvPr/>
        </p:nvSpPr>
        <p:spPr>
          <a:xfrm>
            <a:off x="2728794" y="4356575"/>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6" name="TextBox 15"/>
          <p:cNvSpPr txBox="1"/>
          <p:nvPr/>
        </p:nvSpPr>
        <p:spPr>
          <a:xfrm>
            <a:off x="2728794" y="5194774"/>
            <a:ext cx="697627" cy="646331"/>
          </a:xfrm>
          <a:prstGeom prst="rect">
            <a:avLst/>
          </a:prstGeom>
          <a:noFill/>
        </p:spPr>
        <p:txBody>
          <a:bodyPr wrap="none" rtlCol="0">
            <a:spAutoFit/>
          </a:bodyPr>
          <a:lstStyle/>
          <a:p>
            <a:r>
              <a:rPr lang="en-US" sz="3600" dirty="0" smtClean="0">
                <a:latin typeface="Arial" pitchFamily="34" charset="0"/>
                <a:cs typeface="Arial" pitchFamily="34" charset="0"/>
              </a:rPr>
              <a:t>60</a:t>
            </a:r>
            <a:endParaRPr lang="en-US" sz="3600" dirty="0">
              <a:latin typeface="Arial" pitchFamily="34" charset="0"/>
              <a:cs typeface="Arial" pitchFamily="34" charset="0"/>
            </a:endParaRPr>
          </a:p>
        </p:txBody>
      </p:sp>
      <p:sp>
        <p:nvSpPr>
          <p:cNvPr id="17" name="TextBox 1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18" name="TextBox 17"/>
          <p:cNvSpPr txBox="1"/>
          <p:nvPr/>
        </p:nvSpPr>
        <p:spPr>
          <a:xfrm>
            <a:off x="324261" y="4365041"/>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9" name="TextBox 18"/>
          <p:cNvSpPr txBox="1"/>
          <p:nvPr/>
        </p:nvSpPr>
        <p:spPr>
          <a:xfrm>
            <a:off x="324261" y="5194775"/>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Overall</a:t>
            </a:r>
            <a:endParaRPr lang="en-US" sz="3600" dirty="0">
              <a:latin typeface="Arial" pitchFamily="34" charset="0"/>
              <a:cs typeface="Arial" pitchFamily="34" charset="0"/>
            </a:endParaRPr>
          </a:p>
        </p:txBody>
      </p:sp>
      <p:sp>
        <p:nvSpPr>
          <p:cNvPr id="20" name="TextBox 19"/>
          <p:cNvSpPr txBox="1"/>
          <p:nvPr/>
        </p:nvSpPr>
        <p:spPr>
          <a:xfrm>
            <a:off x="203198" y="2599268"/>
            <a:ext cx="1549401" cy="646331"/>
          </a:xfrm>
          <a:prstGeom prst="rect">
            <a:avLst/>
          </a:prstGeom>
          <a:solidFill>
            <a:schemeClr val="accent2"/>
          </a:solidFill>
        </p:spPr>
        <p:txBody>
          <a:bodyPr wrap="square" rtlCol="0">
            <a:spAutoFit/>
          </a:bodyPr>
          <a:lstStyle/>
          <a:p>
            <a:pPr algn="ctr"/>
            <a:r>
              <a:rPr lang="en-US" sz="3600" b="1" dirty="0" smtClean="0">
                <a:solidFill>
                  <a:schemeClr val="bg1"/>
                </a:solidFill>
                <a:latin typeface="Arial" pitchFamily="34" charset="0"/>
                <a:cs typeface="Arial" pitchFamily="34" charset="0"/>
              </a:rPr>
              <a:t>MATH</a:t>
            </a:r>
            <a:endParaRPr lang="en-US" sz="3600" b="1" dirty="0">
              <a:solidFill>
                <a:schemeClr val="bg1"/>
              </a:solidFill>
              <a:latin typeface="Arial" pitchFamily="34" charset="0"/>
              <a:cs typeface="Arial" pitchFamily="34" charset="0"/>
            </a:endParaRPr>
          </a:p>
        </p:txBody>
      </p:sp>
      <p:cxnSp>
        <p:nvCxnSpPr>
          <p:cNvPr id="21" name="Straight Connector 20"/>
          <p:cNvCxnSpPr/>
          <p:nvPr/>
        </p:nvCxnSpPr>
        <p:spPr>
          <a:xfrm>
            <a:off x="3812345" y="4218923"/>
            <a:ext cx="1066063"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48445" y="503711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10143" y="5889935"/>
            <a:ext cx="96678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Confidence Intervals and </a:t>
            </a:r>
            <a:br>
              <a:rPr lang="en-US" dirty="0" smtClean="0"/>
            </a:br>
            <a:r>
              <a:rPr lang="en-US" dirty="0" smtClean="0"/>
              <a:t>Decision Making</a:t>
            </a:r>
            <a:endParaRPr lang="en-US" dirty="0"/>
          </a:p>
        </p:txBody>
      </p:sp>
      <p:pic>
        <p:nvPicPr>
          <p:cNvPr id="5" name="Picture 4" descr="1-row.png"/>
          <p:cNvPicPr>
            <a:picLocks noChangeAspect="1"/>
          </p:cNvPicPr>
          <p:nvPr/>
        </p:nvPicPr>
        <p:blipFill>
          <a:blip r:embed="rId2" cstate="print"/>
          <a:stretch>
            <a:fillRect/>
          </a:stretch>
        </p:blipFill>
        <p:spPr>
          <a:xfrm>
            <a:off x="194306" y="1626106"/>
            <a:ext cx="8741963" cy="2717293"/>
          </a:xfrm>
          <a:prstGeom prst="rect">
            <a:avLst/>
          </a:prstGeom>
        </p:spPr>
      </p:pic>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044785"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5954" y="3602576"/>
            <a:ext cx="577402" cy="461665"/>
          </a:xfrm>
          <a:prstGeom prst="rect">
            <a:avLst/>
          </a:prstGeom>
          <a:noFill/>
        </p:spPr>
        <p:txBody>
          <a:bodyPr wrap="none" rtlCol="0">
            <a:spAutoFit/>
          </a:bodyPr>
          <a:lstStyle/>
          <a:p>
            <a:pPr algn="ctr"/>
            <a:r>
              <a:rPr lang="en-US" sz="2400" b="1" dirty="0" smtClean="0"/>
              <a:t>3.0</a:t>
            </a:r>
            <a:endParaRPr lang="en-US" sz="2400" b="1" dirty="0"/>
          </a:p>
        </p:txBody>
      </p:sp>
      <p:cxnSp>
        <p:nvCxnSpPr>
          <p:cNvPr id="10" name="Straight Connector 9"/>
          <p:cNvCxnSpPr/>
          <p:nvPr/>
        </p:nvCxnSpPr>
        <p:spPr>
          <a:xfrm>
            <a:off x="5608515"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6132195" y="3841154"/>
            <a:ext cx="400050" cy="141732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097780" y="4754880"/>
            <a:ext cx="2464906" cy="369332"/>
          </a:xfrm>
          <a:prstGeom prst="rect">
            <a:avLst/>
          </a:prstGeom>
          <a:noFill/>
        </p:spPr>
        <p:txBody>
          <a:bodyPr wrap="none" rtlCol="0">
            <a:spAutoFit/>
          </a:bodyPr>
          <a:lstStyle/>
          <a:p>
            <a:r>
              <a:rPr lang="en-US" dirty="0" smtClean="0">
                <a:latin typeface="+mn-lt"/>
              </a:rPr>
              <a:t>95% Confidence Interval</a:t>
            </a:r>
            <a:endParaRPr lang="en-US" dirty="0">
              <a:latin typeface="+mn-lt"/>
            </a:endParaRPr>
          </a:p>
        </p:txBody>
      </p: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66007" y="5252604"/>
            <a:ext cx="8526780" cy="1477328"/>
          </a:xfrm>
          <a:prstGeom prst="rect">
            <a:avLst/>
          </a:prstGeom>
          <a:noFill/>
        </p:spPr>
        <p:txBody>
          <a:bodyPr wrap="square" rtlCol="0">
            <a:spAutoFit/>
          </a:bodyPr>
          <a:lstStyle/>
          <a:p>
            <a:r>
              <a:rPr lang="en-US" dirty="0" smtClean="0">
                <a:latin typeface="+mn-lt"/>
              </a:rPr>
              <a:t>Value-Added estimates are provided with a confidence interval.</a:t>
            </a:r>
            <a:br>
              <a:rPr lang="en-US" dirty="0" smtClean="0">
                <a:latin typeface="+mn-lt"/>
              </a:rPr>
            </a:br>
            <a:endParaRPr lang="en-US" dirty="0" smtClean="0">
              <a:latin typeface="+mn-lt"/>
            </a:endParaRPr>
          </a:p>
          <a:p>
            <a:r>
              <a:rPr lang="en-US" dirty="0" smtClean="0">
                <a:latin typeface="+mn-lt"/>
              </a:rPr>
              <a:t>Based on the data available for these thirty 4</a:t>
            </a:r>
            <a:r>
              <a:rPr lang="en-US" baseline="30000" dirty="0" smtClean="0">
                <a:latin typeface="+mn-lt"/>
              </a:rPr>
              <a:t>th</a:t>
            </a:r>
            <a:r>
              <a:rPr lang="en-US" dirty="0" smtClean="0">
                <a:latin typeface="+mn-lt"/>
              </a:rPr>
              <a:t> Grade Reading students, we are 95% confident that the true Value-Added lies between the endpoints of this confidence interval (between 2.4 and 3.6 in this example), with the most likely estimate being 3.0.</a:t>
            </a:r>
            <a:endParaRPr lang="en-US" dirty="0">
              <a:latin typeface="+mn-lt"/>
            </a:endParaRPr>
          </a:p>
        </p:txBody>
      </p:sp>
      <p:sp>
        <p:nvSpPr>
          <p:cNvPr id="17" name="TextBox 1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044785" y="3576277"/>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15954" y="3602576"/>
            <a:ext cx="577402" cy="461665"/>
          </a:xfrm>
          <a:prstGeom prst="rect">
            <a:avLst/>
          </a:prstGeom>
          <a:noFill/>
        </p:spPr>
        <p:txBody>
          <a:bodyPr wrap="none" rtlCol="0">
            <a:spAutoFit/>
          </a:bodyPr>
          <a:lstStyle/>
          <a:p>
            <a:pPr algn="ctr"/>
            <a:r>
              <a:rPr lang="en-US" sz="2400" b="1" dirty="0" smtClean="0"/>
              <a:t>3.0</a:t>
            </a:r>
            <a:endParaRPr lang="en-US" sz="2400" b="1" dirty="0"/>
          </a:p>
        </p:txBody>
      </p:sp>
      <p:cxnSp>
        <p:nvCxnSpPr>
          <p:cNvPr id="10" name="Straight Connector 9"/>
          <p:cNvCxnSpPr/>
          <p:nvPr/>
        </p:nvCxnSpPr>
        <p:spPr>
          <a:xfrm>
            <a:off x="5608515"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confidence interval crosses 3, the color is gray.</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5407469" y="4414483"/>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378638" y="4440782"/>
            <a:ext cx="577402" cy="461665"/>
          </a:xfrm>
          <a:prstGeom prst="rect">
            <a:avLst/>
          </a:prstGeom>
          <a:noFill/>
        </p:spPr>
        <p:txBody>
          <a:bodyPr wrap="none" rtlCol="0">
            <a:spAutoFit/>
          </a:bodyPr>
          <a:lstStyle/>
          <a:p>
            <a:pPr algn="ctr"/>
            <a:r>
              <a:rPr lang="en-US" sz="2400" b="1" dirty="0" smtClean="0"/>
              <a:t>2.5</a:t>
            </a:r>
            <a:endParaRPr lang="en-US" sz="2400" b="1" dirty="0"/>
          </a:p>
        </p:txBody>
      </p:sp>
      <p:cxnSp>
        <p:nvCxnSpPr>
          <p:cNvPr id="20" name="Straight Connector 19"/>
          <p:cNvCxnSpPr/>
          <p:nvPr/>
        </p:nvCxnSpPr>
        <p:spPr>
          <a:xfrm>
            <a:off x="4971199"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502986" y="5263080"/>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74155" y="5289379"/>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5" name="Straight Connector 24"/>
          <p:cNvCxnSpPr/>
          <p:nvPr/>
        </p:nvCxnSpPr>
        <p:spPr>
          <a:xfrm flipV="1">
            <a:off x="6130636" y="5943600"/>
            <a:ext cx="2680855"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6855283" y="3576277"/>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26452" y="3602576"/>
            <a:ext cx="577402" cy="461665"/>
          </a:xfrm>
          <a:prstGeom prst="rect">
            <a:avLst/>
          </a:prstGeom>
          <a:noFill/>
        </p:spPr>
        <p:txBody>
          <a:bodyPr wrap="none" rtlCol="0">
            <a:spAutoFit/>
          </a:bodyPr>
          <a:lstStyle/>
          <a:p>
            <a:pPr algn="ctr"/>
            <a:r>
              <a:rPr lang="en-US" sz="2400" b="1" dirty="0" smtClean="0"/>
              <a:t>3.7</a:t>
            </a:r>
            <a:endParaRPr lang="en-US" sz="2400" b="1" dirty="0"/>
          </a:p>
        </p:txBody>
      </p:sp>
      <p:cxnSp>
        <p:nvCxnSpPr>
          <p:cNvPr id="10" name="Straight Connector 9"/>
          <p:cNvCxnSpPr/>
          <p:nvPr/>
        </p:nvCxnSpPr>
        <p:spPr>
          <a:xfrm>
            <a:off x="6419013"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3, the color is green.</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7444105" y="4414483"/>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415274" y="4440782"/>
            <a:ext cx="577402" cy="461665"/>
          </a:xfrm>
          <a:prstGeom prst="rect">
            <a:avLst/>
          </a:prstGeom>
          <a:noFill/>
        </p:spPr>
        <p:txBody>
          <a:bodyPr wrap="none" rtlCol="0">
            <a:spAutoFit/>
          </a:bodyPr>
          <a:lstStyle/>
          <a:p>
            <a:pPr algn="ctr"/>
            <a:r>
              <a:rPr lang="en-US" sz="2400" b="1" dirty="0" smtClean="0"/>
              <a:t>4.1</a:t>
            </a:r>
            <a:endParaRPr lang="en-US" sz="2400" b="1" dirty="0"/>
          </a:p>
        </p:txBody>
      </p:sp>
      <p:cxnSp>
        <p:nvCxnSpPr>
          <p:cNvPr id="20" name="Straight Connector 19"/>
          <p:cNvCxnSpPr/>
          <p:nvPr/>
        </p:nvCxnSpPr>
        <p:spPr>
          <a:xfrm>
            <a:off x="7007835"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7866671" y="5263080"/>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837840" y="5289379"/>
            <a:ext cx="577402" cy="461665"/>
          </a:xfrm>
          <a:prstGeom prst="rect">
            <a:avLst/>
          </a:prstGeom>
          <a:noFill/>
        </p:spPr>
        <p:txBody>
          <a:bodyPr wrap="none" rtlCol="0">
            <a:spAutoFit/>
          </a:bodyPr>
          <a:lstStyle/>
          <a:p>
            <a:pPr algn="ctr"/>
            <a:r>
              <a:rPr lang="en-US" sz="2400" b="1" dirty="0" smtClean="0"/>
              <a:t>4.4</a:t>
            </a:r>
            <a:endParaRPr lang="en-US" sz="2400" b="1" dirty="0"/>
          </a:p>
        </p:txBody>
      </p:sp>
      <p:cxnSp>
        <p:nvCxnSpPr>
          <p:cNvPr id="25" name="Straight Connector 24"/>
          <p:cNvCxnSpPr/>
          <p:nvPr/>
        </p:nvCxnSpPr>
        <p:spPr>
          <a:xfrm flipV="1">
            <a:off x="6494321" y="5943601"/>
            <a:ext cx="231717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28" name="Straight Connector 27"/>
          <p:cNvCxnSpPr/>
          <p:nvPr/>
        </p:nvCxnSpPr>
        <p:spPr>
          <a:xfrm flipV="1">
            <a:off x="6301740" y="2453640"/>
            <a:ext cx="0" cy="3627120"/>
          </a:xfrm>
          <a:prstGeom prst="line">
            <a:avLst/>
          </a:prstGeom>
          <a:ln w="25400">
            <a:solidFill>
              <a:srgbClr val="7A8F4D"/>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8071030" y="3576277"/>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042199" y="3602576"/>
            <a:ext cx="577402" cy="461665"/>
          </a:xfrm>
          <a:prstGeom prst="rect">
            <a:avLst/>
          </a:prstGeom>
          <a:noFill/>
        </p:spPr>
        <p:txBody>
          <a:bodyPr wrap="none" rtlCol="0">
            <a:spAutoFit/>
          </a:bodyPr>
          <a:lstStyle/>
          <a:p>
            <a:pPr algn="ctr"/>
            <a:r>
              <a:rPr lang="en-US" sz="2400" b="1" dirty="0" smtClean="0"/>
              <a:t>4.6</a:t>
            </a:r>
            <a:endParaRPr lang="en-US" sz="2400" b="1" dirty="0"/>
          </a:p>
        </p:txBody>
      </p:sp>
      <p:cxnSp>
        <p:nvCxnSpPr>
          <p:cNvPr id="10" name="Straight Connector 9"/>
          <p:cNvCxnSpPr/>
          <p:nvPr/>
        </p:nvCxnSpPr>
        <p:spPr>
          <a:xfrm>
            <a:off x="7634760" y="4248440"/>
            <a:ext cx="1176731"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above 4, the color is blue.</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8659852" y="4414483"/>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31021" y="4440782"/>
            <a:ext cx="577402" cy="461665"/>
          </a:xfrm>
          <a:prstGeom prst="rect">
            <a:avLst/>
          </a:prstGeom>
          <a:noFill/>
        </p:spPr>
        <p:txBody>
          <a:bodyPr wrap="none" rtlCol="0">
            <a:spAutoFit/>
          </a:bodyPr>
          <a:lstStyle/>
          <a:p>
            <a:pPr algn="ctr"/>
            <a:r>
              <a:rPr lang="en-US" sz="2400" b="1" dirty="0" smtClean="0"/>
              <a:t>5.1</a:t>
            </a:r>
            <a:endParaRPr lang="en-US" sz="2400" b="1" dirty="0"/>
          </a:p>
        </p:txBody>
      </p:sp>
      <p:cxnSp>
        <p:nvCxnSpPr>
          <p:cNvPr id="20" name="Straight Connector 19"/>
          <p:cNvCxnSpPr/>
          <p:nvPr/>
        </p:nvCxnSpPr>
        <p:spPr>
          <a:xfrm>
            <a:off x="8223582" y="5086646"/>
            <a:ext cx="58790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8635605" y="5263080"/>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606774" y="5289379"/>
            <a:ext cx="577402" cy="461665"/>
          </a:xfrm>
          <a:prstGeom prst="rect">
            <a:avLst/>
          </a:prstGeom>
          <a:noFill/>
        </p:spPr>
        <p:txBody>
          <a:bodyPr wrap="none" rtlCol="0">
            <a:spAutoFit/>
          </a:bodyPr>
          <a:lstStyle/>
          <a:p>
            <a:pPr algn="ctr"/>
            <a:r>
              <a:rPr lang="en-US" sz="2400" b="1" dirty="0" smtClean="0"/>
              <a:t>5.3</a:t>
            </a:r>
            <a:endParaRPr lang="en-US" sz="2400" b="1" dirty="0"/>
          </a:p>
        </p:txBody>
      </p:sp>
      <p:cxnSp>
        <p:nvCxnSpPr>
          <p:cNvPr id="25" name="Straight Connector 24"/>
          <p:cNvCxnSpPr/>
          <p:nvPr/>
        </p:nvCxnSpPr>
        <p:spPr>
          <a:xfrm>
            <a:off x="7678882" y="5943602"/>
            <a:ext cx="1132609"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cxnSp>
        <p:nvCxnSpPr>
          <p:cNvPr id="32" name="Straight Connector 31"/>
          <p:cNvCxnSpPr/>
          <p:nvPr/>
        </p:nvCxnSpPr>
        <p:spPr>
          <a:xfrm flipV="1">
            <a:off x="7551420" y="2446020"/>
            <a:ext cx="0" cy="3627120"/>
          </a:xfrm>
          <a:prstGeom prst="line">
            <a:avLst/>
          </a:prstGeom>
          <a:ln w="25400">
            <a:solidFill>
              <a:srgbClr val="74A0DC"/>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6301740" y="2453640"/>
            <a:ext cx="0" cy="3627120"/>
          </a:xfrm>
          <a:prstGeom prst="line">
            <a:avLst/>
          </a:prstGeom>
          <a:ln w="25400">
            <a:solidFill>
              <a:srgbClr val="CEB904"/>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5178010" y="3576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49179" y="3602576"/>
            <a:ext cx="577402" cy="461665"/>
          </a:xfrm>
          <a:prstGeom prst="rect">
            <a:avLst/>
          </a:prstGeom>
          <a:noFill/>
        </p:spPr>
        <p:txBody>
          <a:bodyPr wrap="none" rtlCol="0">
            <a:spAutoFit/>
          </a:bodyPr>
          <a:lstStyle/>
          <a:p>
            <a:pPr algn="ctr"/>
            <a:r>
              <a:rPr lang="en-US" sz="2400" b="1" dirty="0" smtClean="0"/>
              <a:t>2.3</a:t>
            </a:r>
            <a:endParaRPr lang="en-US" sz="2400" b="1" dirty="0"/>
          </a:p>
        </p:txBody>
      </p:sp>
      <p:cxnSp>
        <p:nvCxnSpPr>
          <p:cNvPr id="10" name="Straight Connector 9"/>
          <p:cNvCxnSpPr/>
          <p:nvPr/>
        </p:nvCxnSpPr>
        <p:spPr>
          <a:xfrm>
            <a:off x="4741740" y="4248440"/>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below 3, the color is yellow.</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4540694" y="4414483"/>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511863" y="4440782"/>
            <a:ext cx="577402" cy="461665"/>
          </a:xfrm>
          <a:prstGeom prst="rect">
            <a:avLst/>
          </a:prstGeom>
          <a:noFill/>
        </p:spPr>
        <p:txBody>
          <a:bodyPr wrap="none" rtlCol="0">
            <a:spAutoFit/>
          </a:bodyPr>
          <a:lstStyle/>
          <a:p>
            <a:pPr algn="ctr"/>
            <a:r>
              <a:rPr lang="en-US" sz="2400" b="1" dirty="0" smtClean="0"/>
              <a:t>1.8</a:t>
            </a:r>
            <a:endParaRPr lang="en-US" sz="2400" b="1" dirty="0"/>
          </a:p>
        </p:txBody>
      </p:sp>
      <p:cxnSp>
        <p:nvCxnSpPr>
          <p:cNvPr id="20" name="Straight Connector 19"/>
          <p:cNvCxnSpPr/>
          <p:nvPr/>
        </p:nvCxnSpPr>
        <p:spPr>
          <a:xfrm>
            <a:off x="4104424" y="5086646"/>
            <a:ext cx="141784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988261" y="5263080"/>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59430" y="5289379"/>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25" name="Straight Connector 24"/>
          <p:cNvCxnSpPr/>
          <p:nvPr/>
        </p:nvCxnSpPr>
        <p:spPr>
          <a:xfrm>
            <a:off x="3810000" y="5943601"/>
            <a:ext cx="2381250" cy="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8" name="TextBox 27"/>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lstStyle/>
          <a:p>
            <a:pPr lvl="0"/>
            <a:r>
              <a:rPr lang="en-US" sz="2800" dirty="0" smtClean="0"/>
              <a:t>For the most complete picture of student and school performance, it is best to look at both Achievement and Value-Added.</a:t>
            </a:r>
          </a:p>
          <a:p>
            <a:pPr lvl="0"/>
            <a:r>
              <a:rPr lang="en-US" sz="2800" dirty="0" smtClean="0"/>
              <a:t>This will tell you:</a:t>
            </a:r>
          </a:p>
          <a:p>
            <a:pPr lvl="1"/>
            <a:r>
              <a:rPr lang="en-US" sz="2500" dirty="0" smtClean="0"/>
              <a:t>What students know at a point in time (</a:t>
            </a:r>
            <a:r>
              <a:rPr lang="en-US" sz="2500" b="1" dirty="0" smtClean="0">
                <a:solidFill>
                  <a:srgbClr val="DD3B3C"/>
                </a:solidFill>
              </a:rPr>
              <a:t>Achievement</a:t>
            </a:r>
            <a:r>
              <a:rPr lang="en-US" sz="2500" dirty="0" smtClean="0"/>
              <a:t>)</a:t>
            </a:r>
          </a:p>
          <a:p>
            <a:pPr lvl="1"/>
            <a:r>
              <a:rPr lang="en-US" sz="2500" dirty="0" smtClean="0"/>
              <a:t>How your school is affecting student academic growth (</a:t>
            </a:r>
            <a:r>
              <a:rPr lang="en-US" sz="2500" b="1" dirty="0" smtClean="0">
                <a:solidFill>
                  <a:srgbClr val="0060AA"/>
                </a:solidFill>
              </a:rPr>
              <a:t>Value-Added</a:t>
            </a:r>
            <a:r>
              <a:rPr lang="en-US" sz="2500" dirty="0" smtClean="0"/>
              <a:t>)</a:t>
            </a:r>
          </a:p>
          <a:p>
            <a:endParaRPr lang="en-US" dirty="0"/>
          </a:p>
        </p:txBody>
      </p:sp>
      <p:sp>
        <p:nvSpPr>
          <p:cNvPr id="9" name="Title 4"/>
          <p:cNvSpPr>
            <a:spLocks noGrp="1"/>
          </p:cNvSpPr>
          <p:nvPr>
            <p:ph type="title"/>
          </p:nvPr>
        </p:nvSpPr>
        <p:spPr>
          <a:xfrm>
            <a:off x="612648" y="228600"/>
            <a:ext cx="8153400" cy="990600"/>
          </a:xfrm>
        </p:spPr>
        <p:txBody>
          <a:bodyPr/>
          <a:lstStyle/>
          <a:p>
            <a:r>
              <a:rPr lang="en-US" dirty="0" smtClean="0"/>
              <a:t>Achievement and Value-Added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3-row.png"/>
          <p:cNvPicPr>
            <a:picLocks noChangeAspect="1"/>
          </p:cNvPicPr>
          <p:nvPr/>
        </p:nvPicPr>
        <p:blipFill>
          <a:blip r:embed="rId2" cstate="print"/>
          <a:stretch>
            <a:fillRect/>
          </a:stretch>
        </p:blipFill>
        <p:spPr>
          <a:xfrm>
            <a:off x="198989" y="1623396"/>
            <a:ext cx="8724882" cy="4413337"/>
          </a:xfrm>
          <a:prstGeom prst="rect">
            <a:avLst/>
          </a:prstGeom>
        </p:spPr>
      </p:pic>
      <p:cxnSp>
        <p:nvCxnSpPr>
          <p:cNvPr id="30" name="Straight Connector 29"/>
          <p:cNvCxnSpPr/>
          <p:nvPr/>
        </p:nvCxnSpPr>
        <p:spPr>
          <a:xfrm flipV="1">
            <a:off x="5044440" y="2444115"/>
            <a:ext cx="0" cy="3627120"/>
          </a:xfrm>
          <a:prstGeom prst="line">
            <a:avLst/>
          </a:prstGeom>
          <a:ln w="25400">
            <a:solidFill>
              <a:srgbClr val="9F5C49"/>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7" name="TextBox 6"/>
          <p:cNvSpPr txBox="1"/>
          <p:nvPr/>
        </p:nvSpPr>
        <p:spPr>
          <a:xfrm>
            <a:off x="324261" y="3518374"/>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4</a:t>
            </a:r>
            <a:endParaRPr lang="en-US" sz="3600" dirty="0">
              <a:latin typeface="Arial" pitchFamily="34" charset="0"/>
              <a:cs typeface="Arial" pitchFamily="34" charset="0"/>
            </a:endParaRPr>
          </a:p>
        </p:txBody>
      </p:sp>
      <p:sp>
        <p:nvSpPr>
          <p:cNvPr id="8" name="Teardrop 7"/>
          <p:cNvSpPr/>
          <p:nvPr/>
        </p:nvSpPr>
        <p:spPr>
          <a:xfrm rot="8100000">
            <a:off x="3930235" y="3576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01404" y="3602576"/>
            <a:ext cx="577402" cy="461665"/>
          </a:xfrm>
          <a:prstGeom prst="rect">
            <a:avLst/>
          </a:prstGeom>
          <a:noFill/>
        </p:spPr>
        <p:txBody>
          <a:bodyPr wrap="none" rtlCol="0">
            <a:spAutoFit/>
          </a:bodyPr>
          <a:lstStyle/>
          <a:p>
            <a:pPr algn="ctr"/>
            <a:r>
              <a:rPr lang="en-US" sz="2400" b="1" dirty="0" smtClean="0"/>
              <a:t>1.3</a:t>
            </a:r>
            <a:endParaRPr lang="en-US" sz="2400" b="1" dirty="0"/>
          </a:p>
        </p:txBody>
      </p:sp>
      <p:cxnSp>
        <p:nvCxnSpPr>
          <p:cNvPr id="10" name="Straight Connector 9"/>
          <p:cNvCxnSpPr/>
          <p:nvPr/>
        </p:nvCxnSpPr>
        <p:spPr>
          <a:xfrm>
            <a:off x="3810000" y="4248440"/>
            <a:ext cx="11018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8794" y="3501441"/>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14" name="TextBox 13"/>
          <p:cNvSpPr txBox="1"/>
          <p:nvPr/>
        </p:nvSpPr>
        <p:spPr>
          <a:xfrm>
            <a:off x="203199" y="2599268"/>
            <a:ext cx="2313454" cy="646331"/>
          </a:xfrm>
          <a:prstGeom prst="rect">
            <a:avLst/>
          </a:prstGeom>
          <a:solidFill>
            <a:schemeClr val="accent1">
              <a:lumMod val="75000"/>
            </a:schemeClr>
          </a:solidFill>
        </p:spPr>
        <p:txBody>
          <a:bodyPr wrap="none" rtlCol="0">
            <a:spAutoFit/>
          </a:bodyPr>
          <a:lstStyle/>
          <a:p>
            <a:r>
              <a:rPr lang="en-US" sz="3600" b="1" dirty="0" smtClean="0">
                <a:solidFill>
                  <a:schemeClr val="bg1"/>
                </a:solidFill>
                <a:latin typeface="Arial" pitchFamily="34" charset="0"/>
                <a:cs typeface="Arial" pitchFamily="34" charset="0"/>
              </a:rPr>
              <a:t>READING</a:t>
            </a:r>
            <a:endParaRPr lang="en-US" sz="3600" b="1" dirty="0">
              <a:solidFill>
                <a:schemeClr val="bg1"/>
              </a:solidFill>
              <a:latin typeface="Arial" pitchFamily="34" charset="0"/>
              <a:cs typeface="Arial" pitchFamily="34" charset="0"/>
            </a:endParaRPr>
          </a:p>
        </p:txBody>
      </p:sp>
      <p:sp>
        <p:nvSpPr>
          <p:cNvPr id="15" name="TextBox 14"/>
          <p:cNvSpPr txBox="1"/>
          <p:nvPr/>
        </p:nvSpPr>
        <p:spPr>
          <a:xfrm>
            <a:off x="255616" y="6229358"/>
            <a:ext cx="8526780" cy="369332"/>
          </a:xfrm>
          <a:prstGeom prst="rect">
            <a:avLst/>
          </a:prstGeom>
          <a:noFill/>
        </p:spPr>
        <p:txBody>
          <a:bodyPr wrap="square" rtlCol="0">
            <a:spAutoFit/>
          </a:bodyPr>
          <a:lstStyle/>
          <a:p>
            <a:r>
              <a:rPr lang="en-US" dirty="0" smtClean="0">
                <a:latin typeface="+mn-lt"/>
              </a:rPr>
              <a:t>If the entire confidence interval is below 3, the color is red.</a:t>
            </a:r>
          </a:p>
        </p:txBody>
      </p:sp>
      <p:sp>
        <p:nvSpPr>
          <p:cNvPr id="17" name="TextBox 16"/>
          <p:cNvSpPr txBox="1"/>
          <p:nvPr/>
        </p:nvSpPr>
        <p:spPr>
          <a:xfrm>
            <a:off x="320796" y="4356580"/>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5</a:t>
            </a:r>
            <a:endParaRPr lang="en-US" sz="3600" dirty="0">
              <a:latin typeface="Arial" pitchFamily="34" charset="0"/>
              <a:cs typeface="Arial" pitchFamily="34" charset="0"/>
            </a:endParaRPr>
          </a:p>
        </p:txBody>
      </p:sp>
      <p:sp>
        <p:nvSpPr>
          <p:cNvPr id="18" name="Teardrop 17"/>
          <p:cNvSpPr/>
          <p:nvPr/>
        </p:nvSpPr>
        <p:spPr>
          <a:xfrm rot="8100000">
            <a:off x="3435794" y="4414483"/>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06963" y="4440782"/>
            <a:ext cx="577402" cy="461665"/>
          </a:xfrm>
          <a:prstGeom prst="rect">
            <a:avLst/>
          </a:prstGeom>
          <a:noFill/>
        </p:spPr>
        <p:txBody>
          <a:bodyPr wrap="none" rtlCol="0">
            <a:spAutoFit/>
          </a:bodyPr>
          <a:lstStyle/>
          <a:p>
            <a:pPr algn="ctr"/>
            <a:r>
              <a:rPr lang="en-US" sz="2400" b="1" dirty="0" smtClean="0"/>
              <a:t>0.8</a:t>
            </a:r>
            <a:endParaRPr lang="en-US" sz="2400" b="1" dirty="0"/>
          </a:p>
        </p:txBody>
      </p:sp>
      <p:cxnSp>
        <p:nvCxnSpPr>
          <p:cNvPr id="20" name="Straight Connector 19"/>
          <p:cNvCxnSpPr/>
          <p:nvPr/>
        </p:nvCxnSpPr>
        <p:spPr>
          <a:xfrm>
            <a:off x="3810000" y="5086646"/>
            <a:ext cx="464496"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25329" y="4339647"/>
            <a:ext cx="697627" cy="646331"/>
          </a:xfrm>
          <a:prstGeom prst="rect">
            <a:avLst/>
          </a:prstGeom>
          <a:noFill/>
        </p:spPr>
        <p:txBody>
          <a:bodyPr wrap="none" rtlCol="0">
            <a:spAutoFit/>
          </a:bodyPr>
          <a:lstStyle/>
          <a:p>
            <a:r>
              <a:rPr lang="en-US" sz="3600" dirty="0" smtClean="0">
                <a:latin typeface="Arial" pitchFamily="34" charset="0"/>
                <a:cs typeface="Arial" pitchFamily="34" charset="0"/>
              </a:rPr>
              <a:t>30</a:t>
            </a:r>
            <a:endParaRPr lang="en-US" sz="3600" dirty="0">
              <a:latin typeface="Arial" pitchFamily="34" charset="0"/>
              <a:cs typeface="Arial" pitchFamily="34" charset="0"/>
            </a:endParaRPr>
          </a:p>
        </p:txBody>
      </p:sp>
      <p:sp>
        <p:nvSpPr>
          <p:cNvPr id="22" name="TextBox 21"/>
          <p:cNvSpPr txBox="1"/>
          <p:nvPr/>
        </p:nvSpPr>
        <p:spPr>
          <a:xfrm>
            <a:off x="327722" y="5205177"/>
            <a:ext cx="1970206" cy="646331"/>
          </a:xfrm>
          <a:prstGeom prst="rect">
            <a:avLst/>
          </a:prstGeom>
          <a:noFill/>
        </p:spPr>
        <p:txBody>
          <a:bodyPr wrap="square" rtlCol="0">
            <a:spAutoFit/>
          </a:bodyPr>
          <a:lstStyle/>
          <a:p>
            <a:r>
              <a:rPr lang="en-US" sz="3600" dirty="0" smtClean="0">
                <a:latin typeface="Arial" pitchFamily="34" charset="0"/>
                <a:cs typeface="Arial" pitchFamily="34" charset="0"/>
              </a:rPr>
              <a:t>Grade 6</a:t>
            </a:r>
            <a:endParaRPr lang="en-US" sz="3600" dirty="0">
              <a:latin typeface="Arial" pitchFamily="34" charset="0"/>
              <a:cs typeface="Arial" pitchFamily="34" charset="0"/>
            </a:endParaRPr>
          </a:p>
        </p:txBody>
      </p:sp>
      <p:sp>
        <p:nvSpPr>
          <p:cNvPr id="23" name="Teardrop 22"/>
          <p:cNvSpPr/>
          <p:nvPr/>
        </p:nvSpPr>
        <p:spPr>
          <a:xfrm rot="8100000">
            <a:off x="3435811" y="5263080"/>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406980" y="5289379"/>
            <a:ext cx="577402" cy="461665"/>
          </a:xfrm>
          <a:prstGeom prst="rect">
            <a:avLst/>
          </a:prstGeom>
          <a:noFill/>
        </p:spPr>
        <p:txBody>
          <a:bodyPr wrap="none" rtlCol="0">
            <a:spAutoFit/>
          </a:bodyPr>
          <a:lstStyle/>
          <a:p>
            <a:pPr algn="ctr"/>
            <a:r>
              <a:rPr lang="en-US" sz="2400" b="1" dirty="0" smtClean="0"/>
              <a:t>0.3</a:t>
            </a:r>
            <a:endParaRPr lang="en-US" sz="2400" b="1" dirty="0"/>
          </a:p>
        </p:txBody>
      </p:sp>
      <p:cxnSp>
        <p:nvCxnSpPr>
          <p:cNvPr id="25" name="Straight Connector 24"/>
          <p:cNvCxnSpPr/>
          <p:nvPr/>
        </p:nvCxnSpPr>
        <p:spPr>
          <a:xfrm>
            <a:off x="3810000" y="5943602"/>
            <a:ext cx="1133475"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32255" y="5188244"/>
            <a:ext cx="697627" cy="646331"/>
          </a:xfrm>
          <a:prstGeom prst="rect">
            <a:avLst/>
          </a:prstGeom>
          <a:noFill/>
        </p:spPr>
        <p:txBody>
          <a:bodyPr wrap="none" rtlCol="0">
            <a:spAutoFit/>
          </a:bodyPr>
          <a:lstStyle/>
          <a:p>
            <a:r>
              <a:rPr lang="en-US" sz="3600" dirty="0" smtClean="0">
                <a:latin typeface="Arial" pitchFamily="34" charset="0"/>
                <a:cs typeface="Arial" pitchFamily="34" charset="0"/>
              </a:rPr>
              <a:t>15</a:t>
            </a:r>
            <a:endParaRPr lang="en-US" sz="3600" dirty="0">
              <a:latin typeface="Arial" pitchFamily="34" charset="0"/>
              <a:cs typeface="Arial" pitchFamily="34" charset="0"/>
            </a:endParaRPr>
          </a:p>
        </p:txBody>
      </p:sp>
      <p:sp>
        <p:nvSpPr>
          <p:cNvPr id="27" name="TextBox 26"/>
          <p:cNvSpPr txBox="1"/>
          <p:nvPr/>
        </p:nvSpPr>
        <p:spPr>
          <a:xfrm>
            <a:off x="5392011" y="2000099"/>
            <a:ext cx="1846497" cy="353943"/>
          </a:xfrm>
          <a:prstGeom prst="rect">
            <a:avLst/>
          </a:prstGeom>
          <a:solidFill>
            <a:srgbClr val="59595A"/>
          </a:solidFill>
        </p:spPr>
        <p:txBody>
          <a:bodyPr wrap="square" bIns="0" rtlCol="0">
            <a:spAutoFit/>
          </a:bodyPr>
          <a:lstStyle/>
          <a:p>
            <a:pPr algn="ctr"/>
            <a:r>
              <a:rPr lang="en-US" sz="2000" dirty="0" smtClean="0">
                <a:solidFill>
                  <a:schemeClr val="bg1"/>
                </a:solidFill>
                <a:latin typeface="Arial" pitchFamily="34" charset="0"/>
                <a:cs typeface="Arial" pitchFamily="34" charset="0"/>
              </a:rPr>
              <a:t>3</a:t>
            </a:r>
            <a:endParaRPr lang="en-US" sz="20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Value-Added Color Coding</a:t>
            </a:r>
            <a:endParaRPr lang="en-US" dirty="0"/>
          </a:p>
        </p:txBody>
      </p:sp>
      <p:sp>
        <p:nvSpPr>
          <p:cNvPr id="15" name="TextBox 14"/>
          <p:cNvSpPr txBox="1"/>
          <p:nvPr/>
        </p:nvSpPr>
        <p:spPr>
          <a:xfrm>
            <a:off x="255616" y="2419359"/>
            <a:ext cx="8526780" cy="1200329"/>
          </a:xfrm>
          <a:prstGeom prst="rect">
            <a:avLst/>
          </a:prstGeom>
          <a:noFill/>
        </p:spPr>
        <p:txBody>
          <a:bodyPr wrap="square" rtlCol="0">
            <a:spAutoFit/>
          </a:bodyPr>
          <a:lstStyle/>
          <a:p>
            <a:r>
              <a:rPr lang="en-US" dirty="0" smtClean="0">
                <a:latin typeface="+mn-lt"/>
              </a:rPr>
              <a:t>These colors are meant to categorize results at a glance, but making responsible decisions based on Value-Added estimates may require more careful use of the data.</a:t>
            </a:r>
          </a:p>
          <a:p>
            <a:endParaRPr lang="en-US" dirty="0" smtClean="0">
              <a:latin typeface="+mn-lt"/>
            </a:endParaRPr>
          </a:p>
          <a:p>
            <a:r>
              <a:rPr lang="en-US" dirty="0" smtClean="0">
                <a:latin typeface="+mn-lt"/>
              </a:rPr>
              <a:t>General guidelines:		</a:t>
            </a:r>
          </a:p>
        </p:txBody>
      </p:sp>
      <p:sp>
        <p:nvSpPr>
          <p:cNvPr id="33" name="Teardrop 32"/>
          <p:cNvSpPr/>
          <p:nvPr/>
        </p:nvSpPr>
        <p:spPr>
          <a:xfrm rot="8100000">
            <a:off x="1289229" y="38334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p:cNvSpPr/>
          <p:nvPr/>
        </p:nvSpPr>
        <p:spPr>
          <a:xfrm rot="8100000">
            <a:off x="663606" y="38334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ardrop 34"/>
          <p:cNvSpPr/>
          <p:nvPr/>
        </p:nvSpPr>
        <p:spPr>
          <a:xfrm rot="8100000">
            <a:off x="1009532" y="4709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ardrop 35"/>
          <p:cNvSpPr/>
          <p:nvPr/>
        </p:nvSpPr>
        <p:spPr>
          <a:xfrm rot="8100000">
            <a:off x="1288782" y="5481277"/>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rot="8100000">
            <a:off x="653633" y="5481277"/>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p:nvSpPr>
        <p:spPr>
          <a:xfrm rot="8100000">
            <a:off x="6423204" y="1280752"/>
            <a:ext cx="533400" cy="533400"/>
          </a:xfrm>
          <a:prstGeom prst="teardrop">
            <a:avLst/>
          </a:prstGeom>
          <a:solidFill>
            <a:srgbClr val="74A0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8100000">
            <a:off x="5388006" y="1280752"/>
            <a:ext cx="533400" cy="533400"/>
          </a:xfrm>
          <a:prstGeom prst="teardrop">
            <a:avLst/>
          </a:prstGeom>
          <a:solidFill>
            <a:srgbClr val="7A8F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8100000">
            <a:off x="3317608" y="1280752"/>
            <a:ext cx="533400" cy="533400"/>
          </a:xfrm>
          <a:prstGeom prst="teardrop">
            <a:avLst/>
          </a:prstGeom>
          <a:solidFill>
            <a:srgbClr val="CEB9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8100000">
            <a:off x="4352807" y="1280752"/>
            <a:ext cx="533400" cy="533400"/>
          </a:xfrm>
          <a:prstGeom prst="teardrop">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rot="8100000">
            <a:off x="2282409" y="1280752"/>
            <a:ext cx="533400" cy="533400"/>
          </a:xfrm>
          <a:prstGeom prst="teardrop">
            <a:avLst/>
          </a:prstGeom>
          <a:solidFill>
            <a:srgbClr val="9F5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69473" y="3833446"/>
            <a:ext cx="6928342" cy="2585323"/>
          </a:xfrm>
          <a:prstGeom prst="rect">
            <a:avLst/>
          </a:prstGeom>
          <a:noFill/>
        </p:spPr>
        <p:txBody>
          <a:bodyPr wrap="square" rtlCol="0">
            <a:spAutoFit/>
          </a:bodyPr>
          <a:lstStyle/>
          <a:p>
            <a:r>
              <a:rPr lang="en-US" dirty="0" smtClean="0">
                <a:latin typeface="+mn-lt"/>
              </a:rPr>
              <a:t>Green and Blue results are areas of relative strength. Student growth is above average.</a:t>
            </a:r>
          </a:p>
          <a:p>
            <a:endParaRPr lang="en-US" dirty="0" smtClean="0">
              <a:latin typeface="+mn-lt"/>
            </a:endParaRPr>
          </a:p>
          <a:p>
            <a:r>
              <a:rPr lang="en-US" dirty="0" smtClean="0">
                <a:latin typeface="+mn-lt"/>
              </a:rPr>
              <a:t>Gray results are on track. In these areas, there was not enough data available to differentiate this result from average.</a:t>
            </a:r>
          </a:p>
          <a:p>
            <a:endParaRPr lang="en-US" dirty="0" smtClean="0">
              <a:latin typeface="+mn-lt"/>
            </a:endParaRPr>
          </a:p>
          <a:p>
            <a:r>
              <a:rPr lang="en-US" dirty="0" smtClean="0">
                <a:latin typeface="+mn-lt"/>
              </a:rPr>
              <a:t>Yellow and Red results are areas of relative weakness. Student growth is below average.</a:t>
            </a:r>
          </a:p>
          <a:p>
            <a:endParaRPr lang="en-US"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t>Value-Added (2009-2010)</a:t>
            </a:r>
            <a:endParaRPr lang="en-US" b="1" dirty="0"/>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t>Percent Prof/Adv (2009)</a:t>
            </a:r>
            <a:endParaRPr lang="en-US" b="1" dirty="0"/>
          </a:p>
        </p:txBody>
      </p:sp>
      <p:sp>
        <p:nvSpPr>
          <p:cNvPr id="39" name="TextBox 38"/>
          <p:cNvSpPr txBox="1"/>
          <p:nvPr/>
        </p:nvSpPr>
        <p:spPr>
          <a:xfrm>
            <a:off x="5745972" y="1993982"/>
            <a:ext cx="3103060" cy="923330"/>
          </a:xfrm>
          <a:prstGeom prst="rect">
            <a:avLst/>
          </a:prstGeom>
          <a:noFill/>
        </p:spPr>
        <p:txBody>
          <a:bodyPr wrap="square" rtlCol="0">
            <a:spAutoFit/>
          </a:bodyPr>
          <a:lstStyle/>
          <a:p>
            <a:r>
              <a:rPr lang="en-US" dirty="0" smtClean="0"/>
              <a:t>These scatter plots are a way to represent </a:t>
            </a:r>
            <a:r>
              <a:rPr lang="en-US" b="1" dirty="0" smtClean="0">
                <a:solidFill>
                  <a:srgbClr val="DD3B3C"/>
                </a:solidFill>
              </a:rPr>
              <a:t>Achievement</a:t>
            </a:r>
            <a:r>
              <a:rPr lang="en-US" dirty="0" smtClean="0"/>
              <a:t> and </a:t>
            </a:r>
            <a:r>
              <a:rPr lang="en-US" b="1" dirty="0" smtClean="0">
                <a:solidFill>
                  <a:srgbClr val="0060AA"/>
                </a:solidFill>
              </a:rPr>
              <a:t>Value-Added</a:t>
            </a:r>
            <a:r>
              <a:rPr lang="en-US" dirty="0" smtClean="0"/>
              <a:t> together </a:t>
            </a:r>
            <a:endParaRPr lang="en-US" dirty="0"/>
          </a:p>
        </p:txBody>
      </p:sp>
      <p:pic>
        <p:nvPicPr>
          <p:cNvPr id="40" name="Picture 39" descr="Power of Two.png"/>
          <p:cNvPicPr>
            <a:picLocks noChangeAspect="1"/>
          </p:cNvPicPr>
          <p:nvPr/>
        </p:nvPicPr>
        <p:blipFill>
          <a:blip r:embed="rId3" cstate="print"/>
          <a:stretch>
            <a:fillRect/>
          </a:stretch>
        </p:blipFill>
        <p:spPr>
          <a:xfrm>
            <a:off x="5539494" y="3339947"/>
            <a:ext cx="3438173" cy="2585954"/>
          </a:xfrm>
          <a:prstGeom prst="rect">
            <a:avLst/>
          </a:prstGeom>
          <a:ln>
            <a:noFill/>
          </a:ln>
          <a:effectLst>
            <a:outerShdw blurRad="292100" dist="139700" dir="2700000" algn="tl" rotWithShape="0">
              <a:srgbClr val="333333">
                <a:alpha val="65000"/>
              </a:srgbClr>
            </a:outerShdw>
          </a:effectLst>
        </p:spPr>
      </p:pic>
      <p:sp>
        <p:nvSpPr>
          <p:cNvPr id="41" name="Up Arrow 40"/>
          <p:cNvSpPr/>
          <p:nvPr/>
        </p:nvSpPr>
        <p:spPr>
          <a:xfrm>
            <a:off x="1232965" y="2064774"/>
            <a:ext cx="484632" cy="3526929"/>
          </a:xfrm>
          <a:prstGeom prst="upArrow">
            <a:avLst/>
          </a:prstGeom>
          <a:solidFill>
            <a:srgbClr val="DD3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Achievement</a:t>
            </a:r>
            <a:endParaRPr lang="en-US" dirty="0"/>
          </a:p>
        </p:txBody>
      </p:sp>
      <p:sp>
        <p:nvSpPr>
          <p:cNvPr id="42" name="Up Arrow 41"/>
          <p:cNvSpPr/>
          <p:nvPr/>
        </p:nvSpPr>
        <p:spPr>
          <a:xfrm rot="5400000">
            <a:off x="3161071" y="3981084"/>
            <a:ext cx="484632" cy="3526929"/>
          </a:xfrm>
          <a:prstGeom prst="upArrow">
            <a:avLst/>
          </a:prstGeom>
          <a:solidFill>
            <a:srgbClr val="006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Value-Added</a:t>
            </a:r>
            <a:endParaRPr lang="en-US" dirty="0"/>
          </a:p>
        </p:txBody>
      </p:sp>
    </p:spTree>
    <p:extLst>
      <p:ext uri="{BB962C8B-B14F-4D97-AF65-F5344CB8AC3E}">
        <p14:creationId xmlns:p14="http://schemas.microsoft.com/office/powerpoint/2010/main" xmlns="" val="1915567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7" y="274638"/>
            <a:ext cx="8695650" cy="1143000"/>
          </a:xfrm>
        </p:spPr>
        <p:txBody>
          <a:bodyPr>
            <a:normAutofit/>
          </a:bodyPr>
          <a:lstStyle/>
          <a:p>
            <a:r>
              <a:rPr lang="en-US" dirty="0" smtClean="0"/>
              <a:t>How to Read the Scatter Plots</a:t>
            </a:r>
            <a:endParaRPr lang="en-US" dirty="0"/>
          </a:p>
        </p:txBody>
      </p:sp>
      <p:sp>
        <p:nvSpPr>
          <p:cNvPr id="5" name="Rectangle 4"/>
          <p:cNvSpPr/>
          <p:nvPr/>
        </p:nvSpPr>
        <p:spPr>
          <a:xfrm>
            <a:off x="2212329" y="2029134"/>
            <a:ext cx="1993982" cy="3971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67854" y="6004550"/>
            <a:ext cx="301686" cy="369332"/>
          </a:xfrm>
          <a:prstGeom prst="rect">
            <a:avLst/>
          </a:prstGeom>
          <a:noFill/>
        </p:spPr>
        <p:txBody>
          <a:bodyPr wrap="none" rtlCol="0">
            <a:spAutoFit/>
          </a:bodyPr>
          <a:lstStyle/>
          <a:p>
            <a:r>
              <a:rPr lang="en-US" dirty="0" smtClean="0"/>
              <a:t>1</a:t>
            </a:r>
            <a:endParaRPr lang="en-US" dirty="0"/>
          </a:p>
        </p:txBody>
      </p:sp>
      <p:sp>
        <p:nvSpPr>
          <p:cNvPr id="7" name="TextBox 6"/>
          <p:cNvSpPr txBox="1"/>
          <p:nvPr/>
        </p:nvSpPr>
        <p:spPr>
          <a:xfrm>
            <a:off x="2061650" y="6004550"/>
            <a:ext cx="301686" cy="369332"/>
          </a:xfrm>
          <a:prstGeom prst="rect">
            <a:avLst/>
          </a:prstGeom>
          <a:noFill/>
        </p:spPr>
        <p:txBody>
          <a:bodyPr wrap="none" rtlCol="0">
            <a:spAutoFit/>
          </a:bodyPr>
          <a:lstStyle/>
          <a:p>
            <a:r>
              <a:rPr lang="en-US" dirty="0" smtClean="0"/>
              <a:t>2</a:t>
            </a:r>
            <a:endParaRPr lang="en-US" dirty="0"/>
          </a:p>
        </p:txBody>
      </p:sp>
      <p:sp>
        <p:nvSpPr>
          <p:cNvPr id="8" name="TextBox 7"/>
          <p:cNvSpPr txBox="1"/>
          <p:nvPr/>
        </p:nvSpPr>
        <p:spPr>
          <a:xfrm>
            <a:off x="3055446" y="6004550"/>
            <a:ext cx="301686" cy="369332"/>
          </a:xfrm>
          <a:prstGeom prst="rect">
            <a:avLst/>
          </a:prstGeom>
          <a:noFill/>
        </p:spPr>
        <p:txBody>
          <a:bodyPr wrap="none" rtlCol="0">
            <a:spAutoFit/>
          </a:bodyPr>
          <a:lstStyle/>
          <a:p>
            <a:r>
              <a:rPr lang="en-US" dirty="0" smtClean="0"/>
              <a:t>3</a:t>
            </a:r>
            <a:endParaRPr lang="en-US" dirty="0"/>
          </a:p>
        </p:txBody>
      </p:sp>
      <p:sp>
        <p:nvSpPr>
          <p:cNvPr id="9" name="TextBox 8"/>
          <p:cNvSpPr txBox="1"/>
          <p:nvPr/>
        </p:nvSpPr>
        <p:spPr>
          <a:xfrm>
            <a:off x="5043036" y="6004550"/>
            <a:ext cx="301686" cy="369332"/>
          </a:xfrm>
          <a:prstGeom prst="rect">
            <a:avLst/>
          </a:prstGeom>
          <a:noFill/>
        </p:spPr>
        <p:txBody>
          <a:bodyPr wrap="none" rtlCol="0">
            <a:spAutoFit/>
          </a:bodyPr>
          <a:lstStyle/>
          <a:p>
            <a:r>
              <a:rPr lang="en-US" dirty="0" smtClean="0"/>
              <a:t>5</a:t>
            </a:r>
            <a:endParaRPr lang="en-US" dirty="0"/>
          </a:p>
        </p:txBody>
      </p:sp>
      <p:sp>
        <p:nvSpPr>
          <p:cNvPr id="10" name="TextBox 9"/>
          <p:cNvSpPr txBox="1"/>
          <p:nvPr/>
        </p:nvSpPr>
        <p:spPr>
          <a:xfrm>
            <a:off x="4049242" y="6004550"/>
            <a:ext cx="301686" cy="369332"/>
          </a:xfrm>
          <a:prstGeom prst="rect">
            <a:avLst/>
          </a:prstGeom>
          <a:noFill/>
        </p:spPr>
        <p:txBody>
          <a:bodyPr wrap="none" rtlCol="0">
            <a:spAutoFit/>
          </a:bodyPr>
          <a:lstStyle/>
          <a:p>
            <a:r>
              <a:rPr lang="en-US" dirty="0" smtClean="0"/>
              <a:t>4</a:t>
            </a:r>
            <a:endParaRPr lang="en-US" dirty="0"/>
          </a:p>
        </p:txBody>
      </p:sp>
      <p:sp>
        <p:nvSpPr>
          <p:cNvPr id="12" name="TextBox 11"/>
          <p:cNvSpPr txBox="1"/>
          <p:nvPr/>
        </p:nvSpPr>
        <p:spPr>
          <a:xfrm>
            <a:off x="912543" y="5820687"/>
            <a:ext cx="301686" cy="369332"/>
          </a:xfrm>
          <a:prstGeom prst="rect">
            <a:avLst/>
          </a:prstGeom>
          <a:noFill/>
        </p:spPr>
        <p:txBody>
          <a:bodyPr wrap="none" rtlCol="0">
            <a:spAutoFit/>
          </a:bodyPr>
          <a:lstStyle/>
          <a:p>
            <a:r>
              <a:rPr lang="en-US" dirty="0" smtClean="0"/>
              <a:t>0</a:t>
            </a:r>
            <a:endParaRPr lang="en-US" dirty="0"/>
          </a:p>
        </p:txBody>
      </p:sp>
      <p:sp>
        <p:nvSpPr>
          <p:cNvPr id="13" name="TextBox 12"/>
          <p:cNvSpPr txBox="1"/>
          <p:nvPr/>
        </p:nvSpPr>
        <p:spPr>
          <a:xfrm>
            <a:off x="795525" y="5028011"/>
            <a:ext cx="418704" cy="369332"/>
          </a:xfrm>
          <a:prstGeom prst="rect">
            <a:avLst/>
          </a:prstGeom>
          <a:noFill/>
        </p:spPr>
        <p:txBody>
          <a:bodyPr wrap="none" rtlCol="0">
            <a:spAutoFit/>
          </a:bodyPr>
          <a:lstStyle/>
          <a:p>
            <a:r>
              <a:rPr lang="en-US" dirty="0" smtClean="0"/>
              <a:t>20</a:t>
            </a:r>
            <a:endParaRPr lang="en-US" dirty="0"/>
          </a:p>
        </p:txBody>
      </p:sp>
      <p:sp>
        <p:nvSpPr>
          <p:cNvPr id="14" name="TextBox 13"/>
          <p:cNvSpPr txBox="1"/>
          <p:nvPr/>
        </p:nvSpPr>
        <p:spPr>
          <a:xfrm>
            <a:off x="795525" y="4235334"/>
            <a:ext cx="418704" cy="369332"/>
          </a:xfrm>
          <a:prstGeom prst="rect">
            <a:avLst/>
          </a:prstGeom>
          <a:noFill/>
        </p:spPr>
        <p:txBody>
          <a:bodyPr wrap="none" rtlCol="0">
            <a:spAutoFit/>
          </a:bodyPr>
          <a:lstStyle/>
          <a:p>
            <a:r>
              <a:rPr lang="en-US" dirty="0" smtClean="0"/>
              <a:t>40</a:t>
            </a:r>
            <a:endParaRPr lang="en-US" dirty="0"/>
          </a:p>
        </p:txBody>
      </p:sp>
      <p:sp>
        <p:nvSpPr>
          <p:cNvPr id="15" name="TextBox 14"/>
          <p:cNvSpPr txBox="1"/>
          <p:nvPr/>
        </p:nvSpPr>
        <p:spPr>
          <a:xfrm>
            <a:off x="795525" y="3442657"/>
            <a:ext cx="418704" cy="369332"/>
          </a:xfrm>
          <a:prstGeom prst="rect">
            <a:avLst/>
          </a:prstGeom>
          <a:noFill/>
        </p:spPr>
        <p:txBody>
          <a:bodyPr wrap="none" rtlCol="0">
            <a:spAutoFit/>
          </a:bodyPr>
          <a:lstStyle/>
          <a:p>
            <a:r>
              <a:rPr lang="en-US" dirty="0" smtClean="0"/>
              <a:t>60</a:t>
            </a:r>
            <a:endParaRPr lang="en-US" dirty="0"/>
          </a:p>
        </p:txBody>
      </p:sp>
      <p:sp>
        <p:nvSpPr>
          <p:cNvPr id="16" name="TextBox 15"/>
          <p:cNvSpPr txBox="1"/>
          <p:nvPr/>
        </p:nvSpPr>
        <p:spPr>
          <a:xfrm>
            <a:off x="795525" y="2649980"/>
            <a:ext cx="418704" cy="369332"/>
          </a:xfrm>
          <a:prstGeom prst="rect">
            <a:avLst/>
          </a:prstGeom>
          <a:noFill/>
        </p:spPr>
        <p:txBody>
          <a:bodyPr wrap="none" rtlCol="0">
            <a:spAutoFit/>
          </a:bodyPr>
          <a:lstStyle/>
          <a:p>
            <a:r>
              <a:rPr lang="en-US" dirty="0" smtClean="0"/>
              <a:t>80</a:t>
            </a:r>
            <a:endParaRPr lang="en-US" dirty="0"/>
          </a:p>
        </p:txBody>
      </p:sp>
      <p:sp>
        <p:nvSpPr>
          <p:cNvPr id="17" name="TextBox 16"/>
          <p:cNvSpPr txBox="1"/>
          <p:nvPr/>
        </p:nvSpPr>
        <p:spPr>
          <a:xfrm>
            <a:off x="678505" y="1857303"/>
            <a:ext cx="535724" cy="369332"/>
          </a:xfrm>
          <a:prstGeom prst="rect">
            <a:avLst/>
          </a:prstGeom>
          <a:noFill/>
        </p:spPr>
        <p:txBody>
          <a:bodyPr wrap="none" rtlCol="0">
            <a:spAutoFit/>
          </a:bodyPr>
          <a:lstStyle/>
          <a:p>
            <a:r>
              <a:rPr lang="en-US" dirty="0" smtClean="0"/>
              <a:t>100</a:t>
            </a:r>
            <a:endParaRPr lang="en-US" dirty="0"/>
          </a:p>
        </p:txBody>
      </p:sp>
      <p:sp>
        <p:nvSpPr>
          <p:cNvPr id="18" name="Rectangle 17"/>
          <p:cNvSpPr/>
          <p:nvPr/>
        </p:nvSpPr>
        <p:spPr>
          <a:xfrm>
            <a:off x="1220253" y="2778583"/>
            <a:ext cx="3971249" cy="10913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19675" y="2031967"/>
            <a:ext cx="3971365" cy="397136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4" idx="2"/>
            <a:endCxn id="4" idx="0"/>
          </p:cNvCxnSpPr>
          <p:nvPr/>
        </p:nvCxnSpPr>
        <p:spPr>
          <a:xfrm flipV="1">
            <a:off x="3205358" y="2031967"/>
            <a:ext cx="0" cy="397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3"/>
            <a:endCxn id="18" idx="1"/>
          </p:cNvCxnSpPr>
          <p:nvPr/>
        </p:nvCxnSpPr>
        <p:spPr>
          <a:xfrm flipH="1">
            <a:off x="1220253" y="3324273"/>
            <a:ext cx="39712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58348" y="6365407"/>
            <a:ext cx="2693751" cy="369332"/>
          </a:xfrm>
          <a:prstGeom prst="rect">
            <a:avLst/>
          </a:prstGeom>
          <a:noFill/>
        </p:spPr>
        <p:txBody>
          <a:bodyPr wrap="none" rtlCol="0">
            <a:spAutoFit/>
          </a:bodyPr>
          <a:lstStyle/>
          <a:p>
            <a:r>
              <a:rPr lang="en-US" b="1" dirty="0" smtClean="0"/>
              <a:t>Value-Added (2009-2010)</a:t>
            </a:r>
            <a:endParaRPr lang="en-US" b="1" dirty="0"/>
          </a:p>
        </p:txBody>
      </p:sp>
      <p:sp>
        <p:nvSpPr>
          <p:cNvPr id="25" name="TextBox 24"/>
          <p:cNvSpPr txBox="1"/>
          <p:nvPr/>
        </p:nvSpPr>
        <p:spPr>
          <a:xfrm rot="16200000">
            <a:off x="-730028" y="3839501"/>
            <a:ext cx="2493375" cy="369332"/>
          </a:xfrm>
          <a:prstGeom prst="rect">
            <a:avLst/>
          </a:prstGeom>
          <a:noFill/>
        </p:spPr>
        <p:txBody>
          <a:bodyPr wrap="none" rtlCol="0">
            <a:spAutoFit/>
          </a:bodyPr>
          <a:lstStyle/>
          <a:p>
            <a:r>
              <a:rPr lang="en-US" b="1" dirty="0" smtClean="0"/>
              <a:t>Percent Prof/Adv (2009)</a:t>
            </a:r>
            <a:endParaRPr lang="en-US" b="1" dirty="0"/>
          </a:p>
        </p:txBody>
      </p:sp>
      <p:sp>
        <p:nvSpPr>
          <p:cNvPr id="213" name="Rectangle 212"/>
          <p:cNvSpPr/>
          <p:nvPr/>
        </p:nvSpPr>
        <p:spPr>
          <a:xfrm>
            <a:off x="6351634" y="630100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extBox 213"/>
          <p:cNvSpPr txBox="1"/>
          <p:nvPr/>
        </p:nvSpPr>
        <p:spPr>
          <a:xfrm>
            <a:off x="6571877" y="6223811"/>
            <a:ext cx="1831655" cy="307777"/>
          </a:xfrm>
          <a:prstGeom prst="rect">
            <a:avLst/>
          </a:prstGeom>
          <a:noFill/>
        </p:spPr>
        <p:txBody>
          <a:bodyPr wrap="none" rtlCol="0">
            <a:spAutoFit/>
          </a:bodyPr>
          <a:lstStyle/>
          <a:p>
            <a:r>
              <a:rPr lang="en-US" sz="1400" dirty="0" smtClean="0"/>
              <a:t>Schools in your district</a:t>
            </a:r>
            <a:endParaRPr lang="en-US" sz="1400" dirty="0"/>
          </a:p>
        </p:txBody>
      </p:sp>
      <p:sp>
        <p:nvSpPr>
          <p:cNvPr id="216" name="Rectangle 215"/>
          <p:cNvSpPr/>
          <p:nvPr/>
        </p:nvSpPr>
        <p:spPr>
          <a:xfrm>
            <a:off x="6276909" y="6200223"/>
            <a:ext cx="2100170" cy="3598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3471766" y="302588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350770" y="22884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4728328" y="487827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3477665" y="3615817"/>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4014507" y="5019864"/>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905428" y="3533226"/>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2367604" y="5130968"/>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1801265" y="4830102"/>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1706876" y="234057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2863150" y="2983603"/>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2184724" y="247625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4721446" y="2747630"/>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4573962" y="4216569"/>
            <a:ext cx="153384" cy="153384"/>
          </a:xfrm>
          <a:prstGeom prst="rect">
            <a:avLst/>
          </a:prstGeom>
          <a:solidFill>
            <a:srgbClr val="CEB9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6"/>
          <p:cNvGrpSpPr/>
          <p:nvPr/>
        </p:nvGrpSpPr>
        <p:grpSpPr>
          <a:xfrm>
            <a:off x="3964366" y="1663618"/>
            <a:ext cx="5005237" cy="1504334"/>
            <a:chOff x="3964366" y="1663618"/>
            <a:chExt cx="5005237" cy="1504334"/>
          </a:xfrm>
        </p:grpSpPr>
        <p:sp>
          <p:nvSpPr>
            <p:cNvPr id="225" name="Oval 224"/>
            <p:cNvSpPr/>
            <p:nvPr/>
          </p:nvSpPr>
          <p:spPr>
            <a:xfrm>
              <a:off x="3964366" y="1993981"/>
              <a:ext cx="1162174" cy="1173971"/>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6" name="TextBox 225"/>
            <p:cNvSpPr txBox="1"/>
            <p:nvPr/>
          </p:nvSpPr>
          <p:spPr>
            <a:xfrm>
              <a:off x="5598488" y="1663618"/>
              <a:ext cx="3371115" cy="646331"/>
            </a:xfrm>
            <a:prstGeom prst="rect">
              <a:avLst/>
            </a:prstGeom>
            <a:noFill/>
          </p:spPr>
          <p:txBody>
            <a:bodyPr wrap="square" rtlCol="0">
              <a:spAutoFit/>
            </a:bodyPr>
            <a:lstStyle/>
            <a:p>
              <a:r>
                <a:rPr lang="en-US" dirty="0" smtClean="0"/>
                <a:t>A. Students know a lot and are growing faster than predicted</a:t>
              </a:r>
              <a:endParaRPr lang="en-US" dirty="0"/>
            </a:p>
          </p:txBody>
        </p:sp>
      </p:grpSp>
      <p:grpSp>
        <p:nvGrpSpPr>
          <p:cNvPr id="11" name="Group 227"/>
          <p:cNvGrpSpPr/>
          <p:nvPr/>
        </p:nvGrpSpPr>
        <p:grpSpPr>
          <a:xfrm>
            <a:off x="3769686" y="2429551"/>
            <a:ext cx="5199917" cy="3173853"/>
            <a:chOff x="3769686" y="1663618"/>
            <a:chExt cx="5199917" cy="3173853"/>
          </a:xfrm>
        </p:grpSpPr>
        <p:sp>
          <p:nvSpPr>
            <p:cNvPr id="229" name="Oval 228"/>
            <p:cNvSpPr/>
            <p:nvPr/>
          </p:nvSpPr>
          <p:spPr>
            <a:xfrm>
              <a:off x="3769686" y="3210233"/>
              <a:ext cx="1387333" cy="1627238"/>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230" name="TextBox 229"/>
            <p:cNvSpPr txBox="1"/>
            <p:nvPr/>
          </p:nvSpPr>
          <p:spPr>
            <a:xfrm>
              <a:off x="5598488" y="1663618"/>
              <a:ext cx="3371115" cy="646331"/>
            </a:xfrm>
            <a:prstGeom prst="rect">
              <a:avLst/>
            </a:prstGeom>
            <a:noFill/>
          </p:spPr>
          <p:txBody>
            <a:bodyPr wrap="square" rtlCol="0">
              <a:spAutoFit/>
            </a:bodyPr>
            <a:lstStyle/>
            <a:p>
              <a:r>
                <a:rPr lang="en-US" dirty="0" smtClean="0"/>
                <a:t>B. Students are behind, but are growing faster than predicted</a:t>
              </a:r>
              <a:endParaRPr lang="en-US" dirty="0"/>
            </a:p>
          </p:txBody>
        </p:sp>
      </p:grpSp>
      <p:grpSp>
        <p:nvGrpSpPr>
          <p:cNvPr id="19" name="Group 230"/>
          <p:cNvGrpSpPr/>
          <p:nvPr/>
        </p:nvGrpSpPr>
        <p:grpSpPr>
          <a:xfrm>
            <a:off x="1339153" y="1846499"/>
            <a:ext cx="7630450" cy="2036611"/>
            <a:chOff x="1339153" y="273338"/>
            <a:chExt cx="7630450" cy="2036611"/>
          </a:xfrm>
        </p:grpSpPr>
        <p:sp>
          <p:nvSpPr>
            <p:cNvPr id="232" name="Oval 231"/>
            <p:cNvSpPr/>
            <p:nvPr/>
          </p:nvSpPr>
          <p:spPr>
            <a:xfrm>
              <a:off x="1339153" y="273338"/>
              <a:ext cx="1335223" cy="1284092"/>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233" name="TextBox 232"/>
            <p:cNvSpPr txBox="1"/>
            <p:nvPr/>
          </p:nvSpPr>
          <p:spPr>
            <a:xfrm>
              <a:off x="5598488" y="1663618"/>
              <a:ext cx="3371115" cy="646331"/>
            </a:xfrm>
            <a:prstGeom prst="rect">
              <a:avLst/>
            </a:prstGeom>
            <a:noFill/>
          </p:spPr>
          <p:txBody>
            <a:bodyPr wrap="square" rtlCol="0">
              <a:spAutoFit/>
            </a:bodyPr>
            <a:lstStyle/>
            <a:p>
              <a:r>
                <a:rPr lang="en-US" dirty="0" smtClean="0"/>
                <a:t>C. Students know a lot, but are growing slower than predicted</a:t>
              </a:r>
              <a:endParaRPr lang="en-US" dirty="0"/>
            </a:p>
          </p:txBody>
        </p:sp>
      </p:grpSp>
      <p:grpSp>
        <p:nvGrpSpPr>
          <p:cNvPr id="22" name="Group 233"/>
          <p:cNvGrpSpPr/>
          <p:nvPr/>
        </p:nvGrpSpPr>
        <p:grpSpPr>
          <a:xfrm>
            <a:off x="1498435" y="4020411"/>
            <a:ext cx="7471168" cy="1719662"/>
            <a:chOff x="1498435" y="1663618"/>
            <a:chExt cx="7471168" cy="1719662"/>
          </a:xfrm>
        </p:grpSpPr>
        <p:sp>
          <p:nvSpPr>
            <p:cNvPr id="235" name="Oval 234"/>
            <p:cNvSpPr/>
            <p:nvPr/>
          </p:nvSpPr>
          <p:spPr>
            <a:xfrm>
              <a:off x="1498435" y="1873045"/>
              <a:ext cx="1335223" cy="1510235"/>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236" name="TextBox 235"/>
            <p:cNvSpPr txBox="1"/>
            <p:nvPr/>
          </p:nvSpPr>
          <p:spPr>
            <a:xfrm>
              <a:off x="5598488" y="1663618"/>
              <a:ext cx="3371115" cy="646331"/>
            </a:xfrm>
            <a:prstGeom prst="rect">
              <a:avLst/>
            </a:prstGeom>
            <a:noFill/>
          </p:spPr>
          <p:txBody>
            <a:bodyPr wrap="square" rtlCol="0">
              <a:spAutoFit/>
            </a:bodyPr>
            <a:lstStyle/>
            <a:p>
              <a:r>
                <a:rPr lang="en-US" dirty="0" smtClean="0"/>
                <a:t>D. Students are behind, and are growing slower than predicted</a:t>
              </a:r>
              <a:endParaRPr lang="en-US" dirty="0"/>
            </a:p>
          </p:txBody>
        </p:sp>
      </p:grpSp>
      <p:grpSp>
        <p:nvGrpSpPr>
          <p:cNvPr id="23" name="Group 236"/>
          <p:cNvGrpSpPr/>
          <p:nvPr/>
        </p:nvGrpSpPr>
        <p:grpSpPr>
          <a:xfrm>
            <a:off x="2543601" y="2713701"/>
            <a:ext cx="6426002" cy="3040217"/>
            <a:chOff x="2543601" y="-453269"/>
            <a:chExt cx="6426002" cy="3040217"/>
          </a:xfrm>
        </p:grpSpPr>
        <p:sp>
          <p:nvSpPr>
            <p:cNvPr id="238" name="Oval 237"/>
            <p:cNvSpPr/>
            <p:nvPr/>
          </p:nvSpPr>
          <p:spPr>
            <a:xfrm>
              <a:off x="2543601" y="-453269"/>
              <a:ext cx="1486636" cy="1457139"/>
            </a:xfrm>
            <a:prstGeom prst="ellipse">
              <a:avLst/>
            </a:prstGeom>
            <a:solidFill>
              <a:srgbClr val="00B0F0">
                <a:alpha val="3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239" name="TextBox 238"/>
            <p:cNvSpPr txBox="1"/>
            <p:nvPr/>
          </p:nvSpPr>
          <p:spPr>
            <a:xfrm>
              <a:off x="5598488" y="1663618"/>
              <a:ext cx="3371115" cy="923330"/>
            </a:xfrm>
            <a:prstGeom prst="rect">
              <a:avLst/>
            </a:prstGeom>
            <a:noFill/>
          </p:spPr>
          <p:txBody>
            <a:bodyPr wrap="square" rtlCol="0">
              <a:spAutoFit/>
            </a:bodyPr>
            <a:lstStyle/>
            <a:p>
              <a:r>
                <a:rPr lang="en-US" dirty="0" smtClean="0"/>
                <a:t>E. Students are about average in how much they know and how fast they are growing</a:t>
              </a:r>
              <a:endParaRPr lang="en-US" dirty="0"/>
            </a:p>
          </p:txBody>
        </p:sp>
      </p:grpSp>
    </p:spTree>
    <p:extLst>
      <p:ext uri="{BB962C8B-B14F-4D97-AF65-F5344CB8AC3E}">
        <p14:creationId xmlns:p14="http://schemas.microsoft.com/office/powerpoint/2010/main" xmlns="" val="221926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3065929"/>
          </a:xfrm>
        </p:spPr>
        <p:txBody>
          <a:bodyPr>
            <a:normAutofit/>
          </a:bodyPr>
          <a:lstStyle/>
          <a:p>
            <a:r>
              <a:rPr lang="en-US" dirty="0" smtClean="0"/>
              <a:t>Brad Carl</a:t>
            </a:r>
            <a:endParaRPr lang="en-US" dirty="0"/>
          </a:p>
        </p:txBody>
      </p:sp>
      <p:sp>
        <p:nvSpPr>
          <p:cNvPr id="2" name="Title 1"/>
          <p:cNvSpPr>
            <a:spLocks noGrp="1"/>
          </p:cNvSpPr>
          <p:nvPr>
            <p:ph type="title"/>
          </p:nvPr>
        </p:nvSpPr>
        <p:spPr/>
        <p:txBody>
          <a:bodyPr/>
          <a:lstStyle/>
          <a:p>
            <a:r>
              <a:rPr lang="en-US" dirty="0" smtClean="0"/>
              <a:t>Educator Effectiveness</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DPI Educator Effectiveness </a:t>
            </a:r>
            <a:endParaRPr lang="en-US" dirty="0"/>
          </a:p>
        </p:txBody>
      </p:sp>
      <p:sp>
        <p:nvSpPr>
          <p:cNvPr id="3" name="Content Placeholder 2"/>
          <p:cNvSpPr>
            <a:spLocks noGrp="1"/>
          </p:cNvSpPr>
          <p:nvPr>
            <p:ph sz="quarter" idx="1"/>
          </p:nvPr>
        </p:nvSpPr>
        <p:spPr/>
        <p:txBody>
          <a:bodyPr>
            <a:normAutofit/>
          </a:bodyPr>
          <a:lstStyle/>
          <a:p>
            <a:r>
              <a:rPr lang="en-US" dirty="0" smtClean="0"/>
              <a:t>Phase I: Design Team report November 2011</a:t>
            </a:r>
          </a:p>
          <a:p>
            <a:pPr lvl="1"/>
            <a:r>
              <a:rPr lang="en-US" dirty="0" smtClean="0"/>
              <a:t>Year-long process of engagement among stakeholder organizations to develop vision for new system of teacher &amp; principal evaluation in WI</a:t>
            </a:r>
          </a:p>
          <a:p>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DPI Educator Effectiveness</a:t>
            </a:r>
            <a:endParaRPr lang="en-US" dirty="0"/>
          </a:p>
        </p:txBody>
      </p:sp>
      <p:sp>
        <p:nvSpPr>
          <p:cNvPr id="3" name="Content Placeholder 2"/>
          <p:cNvSpPr>
            <a:spLocks noGrp="1"/>
          </p:cNvSpPr>
          <p:nvPr>
            <p:ph sz="quarter" idx="1"/>
          </p:nvPr>
        </p:nvSpPr>
        <p:spPr/>
        <p:txBody>
          <a:bodyPr/>
          <a:lstStyle/>
          <a:p>
            <a:r>
              <a:rPr lang="en-US" dirty="0" smtClean="0"/>
              <a:t>Phase II: Four work groups convened to develop more detailed process to match principles outlined in Phase I:</a:t>
            </a:r>
          </a:p>
          <a:p>
            <a:pPr lvl="1"/>
            <a:r>
              <a:rPr lang="en-US" dirty="0" smtClean="0"/>
              <a:t>Teacher Practice</a:t>
            </a:r>
          </a:p>
          <a:p>
            <a:pPr lvl="1"/>
            <a:r>
              <a:rPr lang="en-US" dirty="0" smtClean="0"/>
              <a:t>Principal Practice</a:t>
            </a:r>
          </a:p>
          <a:p>
            <a:pPr lvl="1"/>
            <a:r>
              <a:rPr lang="en-US" dirty="0" smtClean="0"/>
              <a:t>Student Learning Objectives</a:t>
            </a:r>
          </a:p>
          <a:p>
            <a:pPr lvl="1"/>
            <a:r>
              <a:rPr lang="en-US" dirty="0" smtClean="0"/>
              <a:t>Data Systems/Data Quality</a:t>
            </a:r>
          </a:p>
          <a:p>
            <a:pPr lvl="2"/>
            <a:r>
              <a:rPr lang="en-US" dirty="0" smtClean="0"/>
              <a:t>A related, cross-cutting area of work will involve further development of district assessment data and combining these measures into formative and summative ratings</a:t>
            </a:r>
          </a:p>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836024"/>
            <a:ext cx="1627094"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 5"/>
          <p:cNvGraphicFramePr/>
          <p:nvPr>
            <p:extLst>
              <p:ext uri="{D42A27DB-BD31-4B8C-83A1-F6EECF244321}">
                <p14:modId xmlns:mc="http://schemas.openxmlformats.org/markup-compatibility/2006" xmlns:mv="urn:schemas-microsoft-com:mac:vml" xmlns:p14="http://schemas.microsoft.com/office/powerpoint/2010/main" xmlns="" val="444986143"/>
              </p:ext>
            </p:extLst>
          </p:nvPr>
        </p:nvGraphicFramePr>
        <p:xfrm>
          <a:off x="140677" y="1752600"/>
          <a:ext cx="8834511"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mc="http://schemas.openxmlformats.org/markup-compatibility/2006" xmlns:mv="urn:schemas-microsoft-com:mac:vml" xmlns:p14="http://schemas.microsoft.com/office/powerpoint/2010/main" xmlns="" val="739831787"/>
              </p:ext>
            </p:extLst>
          </p:nvPr>
        </p:nvGraphicFramePr>
        <p:xfrm>
          <a:off x="2175803" y="5568462"/>
          <a:ext cx="6858000" cy="45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mc="http://schemas.openxmlformats.org/markup-compatibility/2006" xmlns:mv="urn:schemas-microsoft-com:mac:vml" xmlns:p14="http://schemas.microsoft.com/office/powerpoint/2010/main" xmlns="" val="1751762971"/>
              </p:ext>
            </p:extLst>
          </p:nvPr>
        </p:nvGraphicFramePr>
        <p:xfrm>
          <a:off x="203983" y="2362200"/>
          <a:ext cx="8792306" cy="3810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angle 8"/>
          <p:cNvSpPr/>
          <p:nvPr/>
        </p:nvSpPr>
        <p:spPr>
          <a:xfrm>
            <a:off x="76200" y="6550223"/>
            <a:ext cx="5410200" cy="307777"/>
          </a:xfrm>
          <a:prstGeom prst="rect">
            <a:avLst/>
          </a:prstGeom>
        </p:spPr>
        <p:txBody>
          <a:bodyPr wrap="square">
            <a:spAutoFit/>
          </a:bodyPr>
          <a:lstStyle/>
          <a:p>
            <a:r>
              <a:rPr lang="en-US" sz="1400" dirty="0" smtClean="0"/>
              <a:t>*All work contingent on funding and resources</a:t>
            </a:r>
            <a:endParaRPr lang="en-US" sz="1400" dirty="0"/>
          </a:p>
        </p:txBody>
      </p:sp>
      <p:sp>
        <p:nvSpPr>
          <p:cNvPr id="10" name="TextBox 9"/>
          <p:cNvSpPr txBox="1"/>
          <p:nvPr/>
        </p:nvSpPr>
        <p:spPr>
          <a:xfrm>
            <a:off x="563880" y="2847480"/>
            <a:ext cx="1066800" cy="338554"/>
          </a:xfrm>
          <a:prstGeom prst="rect">
            <a:avLst/>
          </a:prstGeom>
          <a:noFill/>
        </p:spPr>
        <p:txBody>
          <a:bodyPr wrap="square" rtlCol="0">
            <a:spAutoFit/>
          </a:bodyPr>
          <a:lstStyle/>
          <a:p>
            <a:r>
              <a:rPr lang="en-US" sz="1600" b="1" dirty="0" smtClean="0">
                <a:solidFill>
                  <a:srgbClr val="002060"/>
                </a:solidFill>
              </a:rPr>
              <a:t>2011-12</a:t>
            </a:r>
            <a:endParaRPr lang="en-US" sz="1600" b="1" dirty="0">
              <a:solidFill>
                <a:srgbClr val="002060"/>
              </a:solidFill>
            </a:endParaRPr>
          </a:p>
        </p:txBody>
      </p:sp>
      <p:sp>
        <p:nvSpPr>
          <p:cNvPr id="11" name="TextBox 10"/>
          <p:cNvSpPr txBox="1"/>
          <p:nvPr/>
        </p:nvSpPr>
        <p:spPr>
          <a:xfrm>
            <a:off x="2949354" y="2868581"/>
            <a:ext cx="936475" cy="338554"/>
          </a:xfrm>
          <a:prstGeom prst="rect">
            <a:avLst/>
          </a:prstGeom>
          <a:noFill/>
        </p:spPr>
        <p:txBody>
          <a:bodyPr wrap="none" rtlCol="0">
            <a:spAutoFit/>
          </a:bodyPr>
          <a:lstStyle/>
          <a:p>
            <a:r>
              <a:rPr lang="en-US" sz="1600" b="1" dirty="0" smtClean="0">
                <a:solidFill>
                  <a:srgbClr val="002060"/>
                </a:solidFill>
              </a:rPr>
              <a:t>2012-13</a:t>
            </a:r>
            <a:endParaRPr lang="en-US" sz="1600" b="1" dirty="0">
              <a:solidFill>
                <a:srgbClr val="002060"/>
              </a:solidFill>
            </a:endParaRPr>
          </a:p>
        </p:txBody>
      </p:sp>
      <p:sp>
        <p:nvSpPr>
          <p:cNvPr id="12" name="TextBox 11"/>
          <p:cNvSpPr txBox="1"/>
          <p:nvPr/>
        </p:nvSpPr>
        <p:spPr>
          <a:xfrm>
            <a:off x="5346896" y="2882650"/>
            <a:ext cx="936475" cy="338554"/>
          </a:xfrm>
          <a:prstGeom prst="rect">
            <a:avLst/>
          </a:prstGeom>
          <a:noFill/>
        </p:spPr>
        <p:txBody>
          <a:bodyPr wrap="none" rtlCol="0">
            <a:spAutoFit/>
          </a:bodyPr>
          <a:lstStyle/>
          <a:p>
            <a:r>
              <a:rPr lang="en-US" sz="1600" b="1" dirty="0" smtClean="0">
                <a:solidFill>
                  <a:srgbClr val="002060"/>
                </a:solidFill>
              </a:rPr>
              <a:t>2013-14</a:t>
            </a:r>
            <a:endParaRPr lang="en-US" sz="1600" b="1" dirty="0">
              <a:solidFill>
                <a:srgbClr val="002060"/>
              </a:solidFill>
            </a:endParaRPr>
          </a:p>
        </p:txBody>
      </p:sp>
      <p:sp>
        <p:nvSpPr>
          <p:cNvPr id="13" name="TextBox 12"/>
          <p:cNvSpPr txBox="1"/>
          <p:nvPr/>
        </p:nvSpPr>
        <p:spPr>
          <a:xfrm>
            <a:off x="7706751" y="2868582"/>
            <a:ext cx="936475" cy="338554"/>
          </a:xfrm>
          <a:prstGeom prst="rect">
            <a:avLst/>
          </a:prstGeom>
          <a:noFill/>
        </p:spPr>
        <p:txBody>
          <a:bodyPr wrap="none" rtlCol="0">
            <a:spAutoFit/>
          </a:bodyPr>
          <a:lstStyle/>
          <a:p>
            <a:r>
              <a:rPr lang="en-US" sz="1600" b="1" dirty="0" smtClean="0">
                <a:solidFill>
                  <a:srgbClr val="002060"/>
                </a:solidFill>
              </a:rPr>
              <a:t>2014-15</a:t>
            </a:r>
            <a:endParaRPr lang="en-US" sz="1600" b="1" dirty="0">
              <a:solidFill>
                <a:srgbClr val="002060"/>
              </a:solidFill>
            </a:endParaRPr>
          </a:p>
        </p:txBody>
      </p:sp>
      <p:sp>
        <p:nvSpPr>
          <p:cNvPr id="16" name="Title 15"/>
          <p:cNvSpPr>
            <a:spLocks noGrp="1"/>
          </p:cNvSpPr>
          <p:nvPr>
            <p:ph type="title"/>
          </p:nvPr>
        </p:nvSpPr>
        <p:spPr/>
        <p:txBody>
          <a:bodyPr/>
          <a:lstStyle/>
          <a:p>
            <a:r>
              <a:rPr lang="en-US" dirty="0" smtClean="0"/>
              <a:t>Educator Effectiveness Timeline *</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System Weights</a:t>
            </a:r>
            <a:endParaRPr lang="en-US" sz="2700"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Models of Practice Detail </a:t>
            </a:r>
            <a:r>
              <a:rPr lang="en-US" sz="2700" dirty="0" smtClean="0"/>
              <a:t>(50% of evaluation)</a:t>
            </a:r>
            <a:endParaRPr lang="en-US" sz="2700" dirty="0"/>
          </a:p>
        </p:txBody>
      </p:sp>
      <p:graphicFrame>
        <p:nvGraphicFramePr>
          <p:cNvPr id="5" name="Content Placeholder 4"/>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3"/>
          <p:cNvSpPr txBox="1">
            <a:spLocks/>
          </p:cNvSpPr>
          <p:nvPr/>
        </p:nvSpPr>
        <p:spPr>
          <a:xfrm>
            <a:off x="379829" y="2444256"/>
            <a:ext cx="2187526" cy="2887394"/>
          </a:xfrm>
          <a:prstGeom prst="rect">
            <a:avLst/>
          </a:prstGeom>
        </p:spPr>
        <p:txBody>
          <a:bodyPr vert="horz">
            <a:normAutofit fontScale="77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Teacher</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InTASC</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
            </a:r>
            <a:br>
              <a:rPr kumimoji="0" lang="en-US" sz="2600" b="0" i="0" u="none" strike="noStrike" kern="1200" cap="none" spc="0" normalizeH="0" baseline="0" noProof="0" dirty="0" smtClean="0">
                <a:ln>
                  <a:noFill/>
                </a:ln>
                <a:solidFill>
                  <a:schemeClr val="tx1"/>
                </a:solidFill>
                <a:effectLst/>
                <a:uLnTx/>
                <a:uFillTx/>
                <a:latin typeface="+mn-lt"/>
                <a:ea typeface="+mn-ea"/>
                <a:cs typeface="+mn-cs"/>
              </a:rPr>
            </a:br>
            <a:r>
              <a:rPr kumimoji="0" lang="en-US" sz="2600" b="0" i="0" u="none" strike="noStrike" kern="1200" cap="none" spc="0" normalizeH="0" baseline="0" noProof="0" dirty="0" smtClean="0">
                <a:ln>
                  <a:noFill/>
                </a:ln>
                <a:solidFill>
                  <a:schemeClr val="tx1"/>
                </a:solidFill>
                <a:effectLst/>
                <a:uLnTx/>
                <a:uFillTx/>
                <a:latin typeface="+mn-lt"/>
                <a:ea typeface="+mn-ea"/>
                <a:cs typeface="+mn-cs"/>
              </a:rPr>
              <a:t>(Danielson or equivalency review)</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Principal</a:t>
            </a:r>
          </a:p>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ISLLC</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Two</a:t>
            </a:r>
            <a:endParaRPr lang="en-US" dirty="0"/>
          </a:p>
        </p:txBody>
      </p:sp>
      <p:grpSp>
        <p:nvGrpSpPr>
          <p:cNvPr id="4" name="Group 11"/>
          <p:cNvGrpSpPr>
            <a:grpSpLocks/>
          </p:cNvGrpSpPr>
          <p:nvPr/>
        </p:nvGrpSpPr>
        <p:grpSpPr bwMode="auto">
          <a:xfrm>
            <a:off x="1201738" y="1287463"/>
            <a:ext cx="6570662" cy="4529137"/>
            <a:chOff x="1201520" y="1871008"/>
            <a:chExt cx="6570880" cy="4529792"/>
          </a:xfrm>
        </p:grpSpPr>
        <p:sp>
          <p:nvSpPr>
            <p:cNvPr id="5" name="Solid Red"/>
            <p:cNvSpPr/>
            <p:nvPr/>
          </p:nvSpPr>
          <p:spPr>
            <a:xfrm>
              <a:off x="1201520" y="2361616"/>
              <a:ext cx="4038734" cy="4039184"/>
            </a:xfrm>
            <a:prstGeom prst="ellipse">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olid Blue"/>
            <p:cNvSpPr/>
            <p:nvPr/>
          </p:nvSpPr>
          <p:spPr>
            <a:xfrm>
              <a:off x="3733666" y="2361616"/>
              <a:ext cx="4038734" cy="4039184"/>
            </a:xfrm>
            <a:prstGeom prst="ellipse">
              <a:avLst/>
            </a:prstGeom>
            <a:solidFill>
              <a:srgbClr val="0060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d Fade"/>
            <p:cNvSpPr/>
            <p:nvPr/>
          </p:nvSpPr>
          <p:spPr>
            <a:xfrm>
              <a:off x="1204695" y="2361616"/>
              <a:ext cx="4038734" cy="4039184"/>
            </a:xfrm>
            <a:prstGeom prst="ellipse">
              <a:avLst/>
            </a:prstGeom>
            <a:solidFill>
              <a:srgbClr val="E03A3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Blue Fade" hidden="1"/>
            <p:cNvSpPr/>
            <p:nvPr/>
          </p:nvSpPr>
          <p:spPr>
            <a:xfrm>
              <a:off x="3733666" y="2361616"/>
              <a:ext cx="4038734" cy="4039184"/>
            </a:xfrm>
            <a:prstGeom prst="ellipse">
              <a:avLst/>
            </a:prstGeom>
            <a:solidFill>
              <a:srgbClr val="0060AA">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nd symbol"/>
            <p:cNvSpPr txBox="1">
              <a:spLocks noChangeArrowheads="1"/>
            </p:cNvSpPr>
            <p:nvPr/>
          </p:nvSpPr>
          <p:spPr bwMode="auto">
            <a:xfrm>
              <a:off x="4038600" y="1871008"/>
              <a:ext cx="1031051" cy="1938992"/>
            </a:xfrm>
            <a:prstGeom prst="rect">
              <a:avLst/>
            </a:prstGeom>
            <a:noFill/>
            <a:ln w="9525">
              <a:noFill/>
              <a:miter lim="800000"/>
              <a:headEnd/>
              <a:tailEnd/>
            </a:ln>
          </p:spPr>
          <p:txBody>
            <a:bodyPr wrap="none">
              <a:spAutoFit/>
            </a:bodyPr>
            <a:lstStyle/>
            <a:p>
              <a:r>
                <a:rPr lang="en-US" sz="12000" b="1">
                  <a:solidFill>
                    <a:srgbClr val="816BB3"/>
                  </a:solidFill>
                  <a:latin typeface="Consolas" pitchFamily="49" charset="0"/>
                  <a:cs typeface="Consolas" pitchFamily="49" charset="0"/>
                </a:rPr>
                <a:t>&amp;</a:t>
              </a:r>
            </a:p>
          </p:txBody>
        </p:sp>
      </p:grpSp>
      <p:sp>
        <p:nvSpPr>
          <p:cNvPr id="10" name="A more complete"/>
          <p:cNvSpPr txBox="1">
            <a:spLocks noChangeArrowheads="1"/>
          </p:cNvSpPr>
          <p:nvPr/>
        </p:nvSpPr>
        <p:spPr bwMode="auto">
          <a:xfrm>
            <a:off x="3768725" y="3095625"/>
            <a:ext cx="1441450" cy="1476375"/>
          </a:xfrm>
          <a:prstGeom prst="rect">
            <a:avLst/>
          </a:prstGeom>
          <a:noFill/>
          <a:ln w="9525">
            <a:noFill/>
            <a:miter lim="800000"/>
            <a:headEnd/>
            <a:tailEnd/>
          </a:ln>
        </p:spPr>
        <p:txBody>
          <a:bodyPr>
            <a:spAutoFit/>
          </a:bodyPr>
          <a:lstStyle/>
          <a:p>
            <a:pPr algn="ctr"/>
            <a:r>
              <a:rPr lang="en-US" b="1" i="1">
                <a:solidFill>
                  <a:schemeClr val="bg1"/>
                </a:solidFill>
                <a:latin typeface="Calibri" pitchFamily="34" charset="0"/>
              </a:rPr>
              <a:t>A more complete picture of student learning</a:t>
            </a:r>
          </a:p>
        </p:txBody>
      </p:sp>
      <p:sp>
        <p:nvSpPr>
          <p:cNvPr id="11" name="Achievement"/>
          <p:cNvSpPr txBox="1">
            <a:spLocks noChangeArrowheads="1"/>
          </p:cNvSpPr>
          <p:nvPr/>
        </p:nvSpPr>
        <p:spPr bwMode="auto">
          <a:xfrm>
            <a:off x="1951038" y="2138363"/>
            <a:ext cx="2149475" cy="522287"/>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Achievement</a:t>
            </a:r>
          </a:p>
        </p:txBody>
      </p:sp>
      <p:sp>
        <p:nvSpPr>
          <p:cNvPr id="12" name="VA"/>
          <p:cNvSpPr txBox="1">
            <a:spLocks noChangeArrowheads="1"/>
          </p:cNvSpPr>
          <p:nvPr/>
        </p:nvSpPr>
        <p:spPr bwMode="auto">
          <a:xfrm>
            <a:off x="4911725" y="2138363"/>
            <a:ext cx="2103438" cy="522287"/>
          </a:xfrm>
          <a:prstGeom prst="rect">
            <a:avLst/>
          </a:prstGeom>
          <a:noFill/>
          <a:ln w="9525">
            <a:noFill/>
            <a:miter lim="800000"/>
            <a:headEnd/>
            <a:tailEnd/>
          </a:ln>
        </p:spPr>
        <p:txBody>
          <a:bodyPr wrap="none">
            <a:spAutoFit/>
          </a:bodyPr>
          <a:lstStyle/>
          <a:p>
            <a:r>
              <a:rPr lang="en-US" sz="2800" b="1">
                <a:solidFill>
                  <a:schemeClr val="bg1"/>
                </a:solidFill>
                <a:latin typeface="Calibri" pitchFamily="34" charset="0"/>
              </a:rPr>
              <a:t>Value-Added</a:t>
            </a:r>
          </a:p>
        </p:txBody>
      </p:sp>
      <p:grpSp>
        <p:nvGrpSpPr>
          <p:cNvPr id="13" name="Group 20"/>
          <p:cNvGrpSpPr>
            <a:grpSpLocks/>
          </p:cNvGrpSpPr>
          <p:nvPr/>
        </p:nvGrpSpPr>
        <p:grpSpPr bwMode="auto">
          <a:xfrm>
            <a:off x="1238250" y="2673350"/>
            <a:ext cx="2909888" cy="2646363"/>
            <a:chOff x="1238250" y="2673350"/>
            <a:chExt cx="2909888" cy="2646363"/>
          </a:xfrm>
        </p:grpSpPr>
        <p:sp>
          <p:nvSpPr>
            <p:cNvPr id="14" name="Ach 1"/>
            <p:cNvSpPr txBox="1">
              <a:spLocks noChangeArrowheads="1"/>
            </p:cNvSpPr>
            <p:nvPr/>
          </p:nvSpPr>
          <p:spPr bwMode="auto">
            <a:xfrm>
              <a:off x="1438275" y="2673350"/>
              <a:ext cx="2517775"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Compares students’ performance to a standard</a:t>
              </a:r>
            </a:p>
          </p:txBody>
        </p:sp>
        <p:sp>
          <p:nvSpPr>
            <p:cNvPr id="15" name="Ach 2"/>
            <p:cNvSpPr txBox="1">
              <a:spLocks noChangeArrowheads="1"/>
            </p:cNvSpPr>
            <p:nvPr/>
          </p:nvSpPr>
          <p:spPr bwMode="auto">
            <a:xfrm>
              <a:off x="1238250" y="3309938"/>
              <a:ext cx="2516188" cy="522287"/>
            </a:xfrm>
            <a:prstGeom prst="rect">
              <a:avLst/>
            </a:prstGeom>
            <a:noFill/>
            <a:ln w="9525">
              <a:noFill/>
              <a:miter lim="800000"/>
              <a:headEnd/>
              <a:tailEnd/>
            </a:ln>
          </p:spPr>
          <p:txBody>
            <a:bodyPr>
              <a:spAutoFit/>
            </a:bodyPr>
            <a:lstStyle/>
            <a:p>
              <a:pPr algn="ctr"/>
              <a:r>
                <a:rPr lang="en-US" sz="1400" dirty="0">
                  <a:solidFill>
                    <a:schemeClr val="bg1"/>
                  </a:solidFill>
                  <a:latin typeface="Calibri" pitchFamily="34" charset="0"/>
                </a:rPr>
                <a:t>Does not factor in students’ background characteristics</a:t>
              </a:r>
            </a:p>
          </p:txBody>
        </p:sp>
        <p:sp>
          <p:nvSpPr>
            <p:cNvPr id="16" name="Ach 3"/>
            <p:cNvSpPr txBox="1">
              <a:spLocks noChangeArrowheads="1"/>
            </p:cNvSpPr>
            <p:nvPr/>
          </p:nvSpPr>
          <p:spPr bwMode="auto">
            <a:xfrm>
              <a:off x="1460500" y="3944938"/>
              <a:ext cx="2197100" cy="739775"/>
            </a:xfrm>
            <a:prstGeom prst="rect">
              <a:avLst/>
            </a:prstGeom>
            <a:noFill/>
            <a:ln w="9525">
              <a:noFill/>
              <a:miter lim="800000"/>
              <a:headEnd/>
              <a:tailEnd/>
            </a:ln>
          </p:spPr>
          <p:txBody>
            <a:bodyPr>
              <a:spAutoFit/>
            </a:bodyPr>
            <a:lstStyle/>
            <a:p>
              <a:pPr algn="ctr"/>
              <a:r>
                <a:rPr lang="en-US" sz="1400" dirty="0">
                  <a:solidFill>
                    <a:schemeClr val="bg1"/>
                  </a:solidFill>
                  <a:latin typeface="Calibri" pitchFamily="34" charset="0"/>
                </a:rPr>
                <a:t>Measures students’ performance at a single point in time</a:t>
              </a:r>
            </a:p>
          </p:txBody>
        </p:sp>
        <p:sp>
          <p:nvSpPr>
            <p:cNvPr id="17" name="Ach 4"/>
            <p:cNvSpPr txBox="1">
              <a:spLocks noChangeArrowheads="1"/>
            </p:cNvSpPr>
            <p:nvPr/>
          </p:nvSpPr>
          <p:spPr bwMode="auto">
            <a:xfrm>
              <a:off x="1630363" y="4795838"/>
              <a:ext cx="2517775"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Critical to students’ post-secondary opportunities</a:t>
              </a:r>
            </a:p>
          </p:txBody>
        </p:sp>
      </p:grpSp>
      <p:grpSp>
        <p:nvGrpSpPr>
          <p:cNvPr id="18" name="Group 21"/>
          <p:cNvGrpSpPr>
            <a:grpSpLocks/>
          </p:cNvGrpSpPr>
          <p:nvPr/>
        </p:nvGrpSpPr>
        <p:grpSpPr bwMode="auto">
          <a:xfrm>
            <a:off x="4762500" y="2692400"/>
            <a:ext cx="2943225" cy="2741613"/>
            <a:chOff x="4762500" y="2692400"/>
            <a:chExt cx="2943225" cy="2741613"/>
          </a:xfrm>
        </p:grpSpPr>
        <p:sp>
          <p:nvSpPr>
            <p:cNvPr id="19" name="VA1"/>
            <p:cNvSpPr txBox="1">
              <a:spLocks noChangeArrowheads="1"/>
            </p:cNvSpPr>
            <p:nvPr/>
          </p:nvSpPr>
          <p:spPr bwMode="auto">
            <a:xfrm>
              <a:off x="5067300" y="2692400"/>
              <a:ext cx="2516188" cy="523875"/>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Measures students’ individual academic growth longitudinally</a:t>
              </a:r>
            </a:p>
          </p:txBody>
        </p:sp>
        <p:sp>
          <p:nvSpPr>
            <p:cNvPr id="20" name="VA2"/>
            <p:cNvSpPr txBox="1">
              <a:spLocks noChangeArrowheads="1"/>
            </p:cNvSpPr>
            <p:nvPr/>
          </p:nvSpPr>
          <p:spPr bwMode="auto">
            <a:xfrm>
              <a:off x="5287963" y="3289300"/>
              <a:ext cx="2417762" cy="738188"/>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Factors in students’ background characteristics outside of the school’s control</a:t>
              </a:r>
            </a:p>
          </p:txBody>
        </p:sp>
        <p:sp>
          <p:nvSpPr>
            <p:cNvPr id="21" name="VA3"/>
            <p:cNvSpPr txBox="1">
              <a:spLocks noChangeArrowheads="1"/>
            </p:cNvSpPr>
            <p:nvPr/>
          </p:nvSpPr>
          <p:spPr bwMode="auto">
            <a:xfrm>
              <a:off x="4762500" y="4911725"/>
              <a:ext cx="2516188" cy="522288"/>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Critical to ensuring students’ future academic success</a:t>
              </a:r>
            </a:p>
          </p:txBody>
        </p:sp>
        <p:sp>
          <p:nvSpPr>
            <p:cNvPr id="22" name="VA4"/>
            <p:cNvSpPr txBox="1">
              <a:spLocks noChangeArrowheads="1"/>
            </p:cNvSpPr>
            <p:nvPr/>
          </p:nvSpPr>
          <p:spPr bwMode="auto">
            <a:xfrm>
              <a:off x="5138738" y="4100513"/>
              <a:ext cx="2517775" cy="738187"/>
            </a:xfrm>
            <a:prstGeom prst="rect">
              <a:avLst/>
            </a:prstGeom>
            <a:noFill/>
            <a:ln w="9525">
              <a:noFill/>
              <a:miter lim="800000"/>
              <a:headEnd/>
              <a:tailEnd/>
            </a:ln>
          </p:spPr>
          <p:txBody>
            <a:bodyPr>
              <a:spAutoFit/>
            </a:bodyPr>
            <a:lstStyle/>
            <a:p>
              <a:pPr algn="ctr"/>
              <a:r>
                <a:rPr lang="en-US" sz="1400">
                  <a:solidFill>
                    <a:schemeClr val="bg1"/>
                  </a:solidFill>
                  <a:latin typeface="Calibri" pitchFamily="34" charset="0"/>
                </a:rPr>
                <a:t>Measures the impact of teachers and schools on academic growth</a:t>
              </a:r>
            </a:p>
          </p:txBody>
        </p:sp>
      </p:grpSp>
      <p:sp>
        <p:nvSpPr>
          <p:cNvPr id="23" name="TextBox 19"/>
          <p:cNvSpPr txBox="1">
            <a:spLocks noChangeArrowheads="1"/>
          </p:cNvSpPr>
          <p:nvPr/>
        </p:nvSpPr>
        <p:spPr bwMode="auto">
          <a:xfrm>
            <a:off x="4162425" y="6488113"/>
            <a:ext cx="4981575" cy="369887"/>
          </a:xfrm>
          <a:prstGeom prst="rect">
            <a:avLst/>
          </a:prstGeom>
          <a:noFill/>
          <a:ln w="9525">
            <a:noFill/>
            <a:miter lim="800000"/>
            <a:headEnd/>
            <a:tailEnd/>
          </a:ln>
        </p:spPr>
        <p:txBody>
          <a:bodyPr wrap="none">
            <a:spAutoFit/>
          </a:bodyPr>
          <a:lstStyle/>
          <a:p>
            <a:r>
              <a:rPr lang="en-US">
                <a:latin typeface="Calibri" pitchFamily="34" charset="0"/>
              </a:rPr>
              <a:t>Adapted from materials created by Battelle for Kids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Outcome Detail </a:t>
            </a:r>
            <a:r>
              <a:rPr lang="en-US" sz="2700" dirty="0" smtClean="0"/>
              <a:t>(50% of evaluation)</a:t>
            </a:r>
            <a:endParaRPr lang="en-US" sz="2700" dirty="0"/>
          </a:p>
        </p:txBody>
      </p:sp>
      <p:graphicFrame>
        <p:nvGraphicFramePr>
          <p:cNvPr id="4" name="Content Placeholder 3"/>
          <p:cNvGraphicFramePr>
            <a:graphicFrameLocks noGrp="1"/>
          </p:cNvGraphicFramePr>
          <p:nvPr>
            <p:ph idx="1"/>
          </p:nvPr>
        </p:nvGraphicFramePr>
        <p:xfrm>
          <a:off x="-12954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95800" y="5105400"/>
            <a:ext cx="3124200" cy="369332"/>
          </a:xfrm>
          <a:prstGeom prst="rect">
            <a:avLst/>
          </a:prstGeom>
          <a:noFill/>
        </p:spPr>
        <p:txBody>
          <a:bodyPr wrap="square" rtlCol="0">
            <a:spAutoFit/>
          </a:bodyPr>
          <a:lstStyle/>
          <a:p>
            <a:r>
              <a:rPr lang="en-US" dirty="0" smtClean="0">
                <a:latin typeface="+mn-lt"/>
              </a:rPr>
              <a:t>Student Learning Objectives</a:t>
            </a:r>
            <a:endParaRPr lang="en-US" dirty="0">
              <a:latin typeface="+mn-lt"/>
            </a:endParaRPr>
          </a:p>
        </p:txBody>
      </p:sp>
      <p:sp>
        <p:nvSpPr>
          <p:cNvPr id="9" name="TextBox 8"/>
          <p:cNvSpPr txBox="1"/>
          <p:nvPr/>
        </p:nvSpPr>
        <p:spPr>
          <a:xfrm>
            <a:off x="228600" y="2286000"/>
            <a:ext cx="1447800" cy="646331"/>
          </a:xfrm>
          <a:prstGeom prst="rect">
            <a:avLst/>
          </a:prstGeom>
          <a:noFill/>
        </p:spPr>
        <p:txBody>
          <a:bodyPr wrap="square" rtlCol="0">
            <a:spAutoFit/>
          </a:bodyPr>
          <a:lstStyle/>
          <a:p>
            <a:r>
              <a:rPr lang="en-US" dirty="0" smtClean="0"/>
              <a:t>Models of Practice </a:t>
            </a:r>
            <a:endParaRPr lang="en-US" dirty="0"/>
          </a:p>
        </p:txBody>
      </p:sp>
      <p:sp>
        <p:nvSpPr>
          <p:cNvPr id="10" name="TextBox 9"/>
          <p:cNvSpPr txBox="1"/>
          <p:nvPr/>
        </p:nvSpPr>
        <p:spPr>
          <a:xfrm>
            <a:off x="2084680" y="6275307"/>
            <a:ext cx="1468672" cy="369332"/>
          </a:xfrm>
          <a:prstGeom prst="rect">
            <a:avLst/>
          </a:prstGeom>
          <a:noFill/>
        </p:spPr>
        <p:txBody>
          <a:bodyPr wrap="none" rtlCol="0">
            <a:spAutoFit/>
          </a:bodyPr>
          <a:lstStyle/>
          <a:p>
            <a:r>
              <a:rPr lang="en-US" dirty="0" smtClean="0">
                <a:latin typeface="+mn-lt"/>
              </a:rPr>
              <a:t>District Choice</a:t>
            </a:r>
            <a:endParaRPr lang="en-US" dirty="0">
              <a:latin typeface="+mn-lt"/>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600200"/>
            <a:ext cx="3931920" cy="715962"/>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lgn="ctr"/>
            <a:r>
              <a:rPr lang="en-US" dirty="0" smtClean="0">
                <a:solidFill>
                  <a:schemeClr val="tx1"/>
                </a:solidFill>
                <a:cs typeface="Arial Narrow"/>
              </a:rPr>
              <a:t>State assessment, district assessment,  SLOs, and other measures</a:t>
            </a:r>
            <a:endParaRPr lang="en-US" dirty="0">
              <a:solidFill>
                <a:schemeClr val="tx1"/>
              </a:solidFill>
            </a:endParaRPr>
          </a:p>
        </p:txBody>
      </p:sp>
      <p:sp>
        <p:nvSpPr>
          <p:cNvPr id="9" name="Text Placeholder 8"/>
          <p:cNvSpPr>
            <a:spLocks noGrp="1"/>
          </p:cNvSpPr>
          <p:nvPr>
            <p:ph type="body" sz="quarter" idx="3"/>
          </p:nvPr>
        </p:nvSpPr>
        <p:spPr>
          <a:xfrm>
            <a:off x="4800600" y="1600199"/>
            <a:ext cx="3886200" cy="720969"/>
          </a:xfrm>
        </p:spPr>
        <p:style>
          <a:lnRef idx="2">
            <a:schemeClr val="accent4"/>
          </a:lnRef>
          <a:fillRef idx="1">
            <a:schemeClr val="lt1"/>
          </a:fillRef>
          <a:effectRef idx="0">
            <a:schemeClr val="accent4"/>
          </a:effectRef>
          <a:fontRef idx="minor">
            <a:schemeClr val="dk1"/>
          </a:fontRef>
        </p:style>
        <p:txBody>
          <a:bodyPr/>
          <a:lstStyle/>
          <a:p>
            <a:pPr algn="ctr"/>
            <a:r>
              <a:rPr lang="en-US" dirty="0" err="1" smtClean="0">
                <a:solidFill>
                  <a:schemeClr val="tx1"/>
                </a:solidFill>
              </a:rPr>
              <a:t>SLOs</a:t>
            </a:r>
            <a:r>
              <a:rPr lang="en-US" dirty="0" smtClean="0">
                <a:solidFill>
                  <a:schemeClr val="tx1"/>
                </a:solidFill>
              </a:rPr>
              <a:t> and other measures</a:t>
            </a:r>
            <a:endParaRPr lang="en-US" dirty="0">
              <a:solidFill>
                <a:schemeClr val="tx1"/>
              </a:solidFill>
            </a:endParaRPr>
          </a:p>
        </p:txBody>
      </p:sp>
      <p:graphicFrame>
        <p:nvGraphicFramePr>
          <p:cNvPr id="8" name="Chart 7"/>
          <p:cNvGraphicFramePr/>
          <p:nvPr/>
        </p:nvGraphicFramePr>
        <p:xfrm>
          <a:off x="0" y="2438400"/>
          <a:ext cx="4572000" cy="3968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432519" y="2433711"/>
          <a:ext cx="4521568" cy="3994052"/>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p:txBody>
          <a:bodyPr/>
          <a:lstStyle/>
          <a:p>
            <a:r>
              <a:rPr lang="en-US" dirty="0" smtClean="0"/>
              <a:t>Student Outcome Weights (PK-8)</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05768199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228600" y="1600200"/>
            <a:ext cx="4160520" cy="715962"/>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dirty="0" smtClean="0">
                <a:solidFill>
                  <a:schemeClr val="tx1"/>
                </a:solidFill>
                <a:cs typeface="Arial Narrow"/>
              </a:rPr>
              <a:t>State assessment, district assessment,  </a:t>
            </a:r>
            <a:r>
              <a:rPr lang="en-US" dirty="0" err="1" smtClean="0">
                <a:solidFill>
                  <a:schemeClr val="tx1"/>
                </a:solidFill>
                <a:cs typeface="Arial Narrow"/>
              </a:rPr>
              <a:t>SLOs</a:t>
            </a:r>
            <a:r>
              <a:rPr lang="en-US" dirty="0" smtClean="0">
                <a:solidFill>
                  <a:schemeClr val="tx1"/>
                </a:solidFill>
                <a:cs typeface="Arial Narrow"/>
              </a:rPr>
              <a:t>, and other measures</a:t>
            </a:r>
            <a:endParaRPr lang="en-US" dirty="0">
              <a:solidFill>
                <a:schemeClr val="tx1"/>
              </a:solidFill>
              <a:cs typeface="Arial Narrow"/>
            </a:endParaRPr>
          </a:p>
        </p:txBody>
      </p:sp>
      <p:sp>
        <p:nvSpPr>
          <p:cNvPr id="9" name="Text Placeholder 8"/>
          <p:cNvSpPr>
            <a:spLocks noGrp="1"/>
          </p:cNvSpPr>
          <p:nvPr>
            <p:ph type="body" sz="quarter" idx="3"/>
          </p:nvPr>
        </p:nvSpPr>
        <p:spPr>
          <a:xfrm>
            <a:off x="4800600" y="1600199"/>
            <a:ext cx="3886200" cy="713935"/>
          </a:xfrm>
        </p:spPr>
        <p:style>
          <a:lnRef idx="2">
            <a:schemeClr val="accent4"/>
          </a:lnRef>
          <a:fillRef idx="1">
            <a:schemeClr val="lt1"/>
          </a:fillRef>
          <a:effectRef idx="0">
            <a:schemeClr val="accent4"/>
          </a:effectRef>
          <a:fontRef idx="minor">
            <a:schemeClr val="dk1"/>
          </a:fontRef>
        </p:style>
        <p:txBody>
          <a:bodyPr/>
          <a:lstStyle/>
          <a:p>
            <a:pPr algn="ctr"/>
            <a:r>
              <a:rPr lang="en-US" dirty="0" err="1" smtClean="0">
                <a:solidFill>
                  <a:schemeClr val="tx1"/>
                </a:solidFill>
              </a:rPr>
              <a:t>SLOs</a:t>
            </a:r>
            <a:endParaRPr lang="en-US" dirty="0">
              <a:solidFill>
                <a:schemeClr val="tx1"/>
              </a:solidFill>
            </a:endParaRPr>
          </a:p>
        </p:txBody>
      </p:sp>
      <p:graphicFrame>
        <p:nvGraphicFramePr>
          <p:cNvPr id="13" name="Chart 12"/>
          <p:cNvGraphicFramePr/>
          <p:nvPr/>
        </p:nvGraphicFramePr>
        <p:xfrm>
          <a:off x="4572000" y="2494670"/>
          <a:ext cx="4572000" cy="396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0" y="2514600"/>
          <a:ext cx="4572000" cy="3962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7"/>
          <p:cNvSpPr>
            <a:spLocks noGrp="1"/>
          </p:cNvSpPr>
          <p:nvPr>
            <p:ph type="title"/>
          </p:nvPr>
        </p:nvSpPr>
        <p:spPr/>
        <p:txBody>
          <a:bodyPr/>
          <a:lstStyle/>
          <a:p>
            <a:r>
              <a:rPr lang="en-US" dirty="0" smtClean="0"/>
              <a:t>Student Outcome Weights (9-12)</a:t>
            </a:r>
            <a:endParaRPr lang="en-US" dirty="0"/>
          </a:p>
        </p:txBody>
      </p:sp>
    </p:spTree>
    <p:extLst>
      <p:ext uri="{BB962C8B-B14F-4D97-AF65-F5344CB8AC3E}">
        <p14:creationId xmlns="" xmlns:p14="http://schemas.microsoft.com/office/powerpoint/2010/main" xmlns:mv="urn:schemas-microsoft-com:mac:vml" xmlns:mc="http://schemas.openxmlformats.org/markup-compatibility/2006" val="105768199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36024"/>
            <a:ext cx="1627094" cy="102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609602" y="1524002"/>
          <a:ext cx="8001000" cy="4267198"/>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tblGrid>
              <a:tr h="614028">
                <a:tc>
                  <a:txBody>
                    <a:bodyPr/>
                    <a:lstStyle/>
                    <a:p>
                      <a:endParaRPr lang="en-US" dirty="0"/>
                    </a:p>
                  </a:txBody>
                  <a:tcPr>
                    <a:solidFill>
                      <a:schemeClr val="bg1"/>
                    </a:solidFill>
                  </a:tcPr>
                </a:tc>
                <a:tc gridSpan="6">
                  <a:txBody>
                    <a:bodyPr/>
                    <a:lstStyle/>
                    <a:p>
                      <a:pPr algn="ctr"/>
                      <a:r>
                        <a:rPr lang="en-US" sz="2000" b="0" dirty="0" smtClean="0"/>
                        <a:t>Student</a:t>
                      </a:r>
                      <a:r>
                        <a:rPr lang="en-US" sz="2000" b="0" baseline="0" dirty="0" smtClean="0"/>
                        <a:t> Outcomes</a:t>
                      </a:r>
                      <a:endParaRPr lang="en-US" sz="2000" b="0" dirty="0"/>
                    </a:p>
                  </a:txBody>
                  <a:tcPr anchor="ctr">
                    <a:solidFill>
                      <a:schemeClr val="accent3"/>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14028">
                <a:tc rowSpan="6">
                  <a:txBody>
                    <a:bodyPr/>
                    <a:lstStyle/>
                    <a:p>
                      <a:pPr algn="ctr"/>
                      <a:r>
                        <a:rPr lang="en-US" sz="2000" dirty="0" smtClean="0">
                          <a:solidFill>
                            <a:schemeClr val="bg1"/>
                          </a:solidFill>
                        </a:rPr>
                        <a:t>Models of Practice</a:t>
                      </a:r>
                      <a:endParaRPr lang="en-US" sz="2000" dirty="0">
                        <a:solidFill>
                          <a:schemeClr val="bg1"/>
                        </a:solidFill>
                      </a:endParaRPr>
                    </a:p>
                  </a:txBody>
                  <a:tcPr vert="vert270" anchor="ctr">
                    <a:solidFill>
                      <a:schemeClr val="accent1"/>
                    </a:solidFill>
                  </a:tcPr>
                </a:tc>
                <a:tc>
                  <a:txBody>
                    <a:bodyPr/>
                    <a:lstStyle/>
                    <a:p>
                      <a:pPr algn="ctr"/>
                      <a:endParaRPr lang="en-US" dirty="0"/>
                    </a:p>
                  </a:txBody>
                  <a:tcPr anchor="ctr">
                    <a:solidFill>
                      <a:schemeClr val="bg1">
                        <a:lumMod val="85000"/>
                      </a:schemeClr>
                    </a:solidFill>
                  </a:tcPr>
                </a:tc>
                <a:tc>
                  <a:txBody>
                    <a:bodyPr/>
                    <a:lstStyle/>
                    <a:p>
                      <a:pPr algn="ctr"/>
                      <a:r>
                        <a:rPr lang="en-US" dirty="0" smtClean="0"/>
                        <a:t>1</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2</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3</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4</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c>
                  <a:txBody>
                    <a:bodyPr/>
                    <a:lstStyle/>
                    <a:p>
                      <a:pPr algn="ctr"/>
                      <a:r>
                        <a:rPr lang="en-US" dirty="0" smtClean="0"/>
                        <a:t>5</a:t>
                      </a:r>
                      <a:endParaRPr lang="en-US" dirty="0"/>
                    </a:p>
                  </a:txBody>
                  <a:tcPr anchor="ctr">
                    <a:lnB w="12700" cap="flat" cmpd="sng" algn="ctr">
                      <a:solidFill>
                        <a:schemeClr val="bg1"/>
                      </a:solidFill>
                      <a:prstDash val="solid"/>
                      <a:round/>
                      <a:headEnd type="none" w="med" len="med"/>
                      <a:tailEnd type="none" w="med" len="med"/>
                    </a:lnB>
                    <a:solidFill>
                      <a:schemeClr val="accent3"/>
                    </a:solidFill>
                  </a:tcPr>
                </a:tc>
              </a:tr>
              <a:tr h="614028">
                <a:tc vMerge="1">
                  <a:txBody>
                    <a:bodyPr/>
                    <a:lstStyle/>
                    <a:p>
                      <a:endParaRPr lang="en-US" dirty="0"/>
                    </a:p>
                  </a:txBody>
                  <a:tcPr/>
                </a:tc>
                <a:tc>
                  <a:txBody>
                    <a:bodyPr/>
                    <a:lstStyle/>
                    <a:p>
                      <a:pPr algn="ctr"/>
                      <a:r>
                        <a:rPr lang="en-US" dirty="0" smtClean="0"/>
                        <a:t>1</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a:p>
                  </a:txBody>
                  <a:tcPr/>
                </a:tc>
                <a:tc>
                  <a:txBody>
                    <a:bodyPr/>
                    <a:lstStyle/>
                    <a:p>
                      <a:pPr algn="ctr"/>
                      <a:r>
                        <a:rPr lang="en-US" dirty="0" smtClean="0"/>
                        <a:t>2</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dirty="0"/>
                    </a:p>
                  </a:txBody>
                  <a:tcPr/>
                </a:tc>
                <a:tc>
                  <a:txBody>
                    <a:bodyPr/>
                    <a:lstStyle/>
                    <a:p>
                      <a:pPr algn="ctr"/>
                      <a:r>
                        <a:rPr lang="en-US" dirty="0" smtClean="0"/>
                        <a:t>3</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614028">
                <a:tc vMerge="1">
                  <a:txBody>
                    <a:bodyPr/>
                    <a:lstStyle/>
                    <a:p>
                      <a:endParaRPr lang="en-US" dirty="0"/>
                    </a:p>
                  </a:txBody>
                  <a:tcPr/>
                </a:tc>
                <a:tc>
                  <a:txBody>
                    <a:bodyPr/>
                    <a:lstStyle/>
                    <a:p>
                      <a:pPr algn="ctr"/>
                      <a:r>
                        <a:rPr lang="en-US" dirty="0" smtClean="0"/>
                        <a:t>4</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583030">
                <a:tc vMerge="1">
                  <a:txBody>
                    <a:bodyPr/>
                    <a:lstStyle/>
                    <a:p>
                      <a:endParaRPr lang="en-US" dirty="0"/>
                    </a:p>
                  </a:txBody>
                  <a:tcPr/>
                </a:tc>
                <a:tc>
                  <a:txBody>
                    <a:bodyPr/>
                    <a:lstStyle/>
                    <a:p>
                      <a:pPr algn="ctr"/>
                      <a:r>
                        <a:rPr lang="en-US" dirty="0" smtClean="0"/>
                        <a:t>5</a:t>
                      </a:r>
                      <a:endParaRPr lang="en-US" dirty="0"/>
                    </a:p>
                  </a:txBody>
                  <a:tcPr anchor="ctr">
                    <a:lnR w="12700" cap="flat" cmpd="sng" algn="ctr">
                      <a:solidFill>
                        <a:schemeClr val="bg1"/>
                      </a:solidFill>
                      <a:prstDash val="solid"/>
                      <a:round/>
                      <a:headEnd type="none" w="med" len="med"/>
                      <a:tailEnd type="none" w="med" len="med"/>
                    </a:lnR>
                    <a:solidFill>
                      <a:schemeClr val="accent1"/>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dirty="0" smtClean="0"/>
                        <a:t>*</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4" name="TextBox 3"/>
          <p:cNvSpPr txBox="1"/>
          <p:nvPr/>
        </p:nvSpPr>
        <p:spPr>
          <a:xfrm>
            <a:off x="609600" y="6106180"/>
            <a:ext cx="8229600" cy="523220"/>
          </a:xfrm>
          <a:prstGeom prst="rect">
            <a:avLst/>
          </a:prstGeom>
          <a:solidFill>
            <a:schemeClr val="bg1"/>
          </a:solidFill>
        </p:spPr>
        <p:txBody>
          <a:bodyPr wrap="square" rtlCol="0">
            <a:spAutoFit/>
          </a:bodyPr>
          <a:lstStyle/>
          <a:p>
            <a:pPr>
              <a:buFontTx/>
              <a:buChar char="•"/>
            </a:pPr>
            <a:r>
              <a:rPr lang="en-US" sz="1400" dirty="0" smtClean="0">
                <a:latin typeface="Calibri" pitchFamily="34" charset="0"/>
                <a:cs typeface="Calibri" pitchFamily="34" charset="0"/>
              </a:rPr>
              <a:t>Asterisks indicate a mismatch between educator’s practice performance and student outcomes and requires</a:t>
            </a:r>
          </a:p>
          <a:p>
            <a:r>
              <a:rPr lang="en-US" sz="1400" dirty="0" smtClean="0">
                <a:latin typeface="Calibri" pitchFamily="34" charset="0"/>
                <a:cs typeface="Calibri" pitchFamily="34" charset="0"/>
              </a:rPr>
              <a:t>  a focused review to determine why the mismatch is occurring and what, if anything, needs to be corrected. </a:t>
            </a:r>
          </a:p>
        </p:txBody>
      </p:sp>
      <p:sp>
        <p:nvSpPr>
          <p:cNvPr id="6" name="Title 5"/>
          <p:cNvSpPr>
            <a:spLocks noGrp="1"/>
          </p:cNvSpPr>
          <p:nvPr>
            <p:ph type="title"/>
          </p:nvPr>
        </p:nvSpPr>
        <p:spPr/>
        <p:txBody>
          <a:bodyPr>
            <a:normAutofit fontScale="90000"/>
          </a:bodyPr>
          <a:lstStyle/>
          <a:p>
            <a:r>
              <a:rPr lang="en-US" dirty="0" smtClean="0"/>
              <a:t>Educator Effectiveness System Matrix</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Value-Added Model Description</a:t>
            </a:r>
            <a:endParaRPr lang="en-US" dirty="0"/>
          </a:p>
        </p:txBody>
      </p:sp>
      <p:graphicFrame>
        <p:nvGraphicFramePr>
          <p:cNvPr id="7" name="Content Placeholder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31971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sp>
        <p:nvSpPr>
          <p:cNvPr id="2" name="Title 1"/>
          <p:cNvSpPr>
            <a:spLocks noGrp="1"/>
          </p:cNvSpPr>
          <p:nvPr>
            <p:ph type="title"/>
          </p:nvPr>
        </p:nvSpPr>
        <p:spPr/>
        <p:txBody>
          <a:bodyPr>
            <a:normAutofit/>
          </a:bodyPr>
          <a:lstStyle/>
          <a:p>
            <a:r>
              <a:rPr lang="en-US" sz="3200" dirty="0" smtClean="0"/>
              <a:t>Value-added basics – The Oak tree analogy</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Landscape" descr="landscape.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he Oak"/>
          <p:cNvSpPr>
            <a:spLocks noGrp="1"/>
          </p:cNvSpPr>
          <p:nvPr>
            <p:ph type="title"/>
          </p:nvPr>
        </p:nvSpPr>
        <p:spPr/>
        <p:txBody>
          <a:bodyPr/>
          <a:lstStyle/>
          <a:p>
            <a:pPr eaLnBrk="1" hangingPunct="1"/>
            <a:r>
              <a:rPr lang="en-US" smtClean="0"/>
              <a:t>The Oak Tree Analogy</a:t>
            </a:r>
          </a:p>
        </p:txBody>
      </p:sp>
      <p:pic>
        <p:nvPicPr>
          <p:cNvPr id="19460" name="Tree A" descr="Old Tree A.png"/>
          <p:cNvPicPr>
            <a:picLocks noChangeAspect="1"/>
          </p:cNvPicPr>
          <p:nvPr/>
        </p:nvPicPr>
        <p:blipFill>
          <a:blip r:embed="rId4" cstate="print"/>
          <a:srcRect/>
          <a:stretch>
            <a:fillRect/>
          </a:stretch>
        </p:blipFill>
        <p:spPr bwMode="auto">
          <a:xfrm>
            <a:off x="2998788" y="3373438"/>
            <a:ext cx="1250950" cy="2428875"/>
          </a:xfrm>
          <a:prstGeom prst="rect">
            <a:avLst/>
          </a:prstGeom>
          <a:noFill/>
          <a:ln w="9525">
            <a:noFill/>
            <a:miter lim="800000"/>
            <a:headEnd/>
            <a:tailEnd/>
          </a:ln>
        </p:spPr>
      </p:pic>
      <p:pic>
        <p:nvPicPr>
          <p:cNvPr id="19461" name="Tree B" descr="Old Tree B.png"/>
          <p:cNvPicPr>
            <a:picLocks noChangeAspect="1"/>
          </p:cNvPicPr>
          <p:nvPr/>
        </p:nvPicPr>
        <p:blipFill>
          <a:blip r:embed="rId5" cstate="print"/>
          <a:srcRect/>
          <a:stretch>
            <a:fillRect/>
          </a:stretch>
        </p:blipFill>
        <p:spPr bwMode="auto">
          <a:xfrm>
            <a:off x="5992813" y="2949575"/>
            <a:ext cx="1384300" cy="2857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iVBORw0KGgoAAAANSUhEUgAABAAAAAMACAMAAACNZOU/AAAAAXNSR0IArs4c6QAAAARnQU1BAACxjwv8YQUAAAAgY0hSTQAAeiYAAICEAAD6AAAAgOgAAHUwAADqYAAAOpgAABdwnLpRPAAAAwBQTFRFnr7Jn7/KoL/KocDKosDLo8HMpMLMpcLNp8TOqMTOqcXPqsbPqsbQrMfQrMfRrcjRrsjSsMrTscvUsszUs8zVtMzVtc3Wtc7Wt8/XuM/XudDYutHZvNLZvNLavtPbv9TbwNTcwtbdxNfexNjexdjfx9ngx9rgyNrgydvhytzhy9zizNzizN3jzd7jzt7k0N/k0N/l0ODl0uDm1OLn1ePo1+To1+Tp2OXp2eXq2ebq2+fr3Ofr3Ojr3ejs3unt3+rt4Ort4Oru4uvv4uzv5O3w5u7x5+/y6O/y6PDy6vDz6/L07PL07fP17vT17/T28PX28PX38fb38vb49Pf59Pj59vn69/r6+Pr7+fv8+vz8+/z9/P39/f3+/f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y/UKQAAABh0RVh0U29mdHdhcmUAUGFpbnQuTkVUIHYzLjM2qefiJQAAE5dJREFUeF7t2QVyWFcQRNGJmZmZmZltyczMdva/jKwjdc/TCvr0qOuXNOMRIECAAAECBAgQIECAAAECBAgQIECAAAECBAgQIECAAAECBAgQIECAAAECBAgQIECAAAECBAgQIPD/EPjHI0AgKzDZ5IITIPCPAXAEBMICs8QjQCArYACy1QtOYMkSA+AKCIQFDEC4fNEJGAA3QCAsYADC5YtOYJZ6BAhkBQxAtnrBCSxdagBcAYGwgAEIly86AQPgBgiEBQxAuHzRCcwyjwCBrIAByFYvOIFlywyAKyAQFjAA4fJFJ2AA3ACBsIABCJcvOgED4AYIhAUMQLh80QkYADdAICxgAMLli07AALgBAmEBAxAuX3QCBsANEAgLGIBw+aITMABugEBYYJZ7BAhkBQxAtnrBCSxfbgBcAYGwwKzwCBDIChiAbPWCE1ixwgC4AgJhAQMQLl90AgbADRAICxiAcPmiEzAAboBAWMAAhMsXnYABcAMEwgKz0iNAICtgALLVC05g5UoD4AoIhAUMQLh80QkYADdAICxgAMLli07AALgBAmEBAxAuX3QCBsANEAgLGIBw+aITMABugEBYwACEyxedgAFwAwTCAgYgXL7oBAyAGyAQFphVHgECWQEDkK1ecAKrVhkAV0AgLGAAwuWLTsAAuAECYQEDEC5fdAIGwA0QCAsYgHD5ohMwAG6AQFhgVnsECGQFDEC2esEJrF5tAFwBgbCAAQiXLzoBA+AGCIQFDEC4fNEJzBqPAIGsgAHIVi84gTVrDIArIBAWMADh8kUnYADcAIGwgAEIly86AQPgBgiEBQxAuHzRCRgAN0AgLDBrPQIEsgIGIFu94ATWrjUAroBAWMAAhMsXnYABcAMEwgIGIFy+6ARmnUeAQFbAAGSrF5zAunUGwBUQCAsYgHD5ohMwAG6AQFjAAITLF52AAXADBMICBiBcvugEDIAbIBAWmPUeAQJZAQOQrV5wAuvXGwBXQCAsMBs8AgSyAgYgW73gBDZsMACugEBYwACEyxedgAFwAwTCAgYgXL7oBGajR4BAVsAAZKsXnMDGjQbAFRAICxiAcPmiEzAAboBAWMAAhMsXnYABcAMEwgIGIFy+6AQMgBsgEBaYTR4BAlkBA5CtXnACmzYZAFdAICxgAMLli07AALgBAmEBAxAuX3QCBsANEAgLGIBw+aITMABugEBYwACEyxedgAFwAwTCAgYgXL7oBAyAGyAQFjAA4fJFJ2AA3ACBsMBs9ggQyAoYgGz1ghPYvNkAuAICYQEDEC5fdAIGwA0QCAsYgHD5ohMwAG6AQFjAAITLF52AAXADBMICBiBcvugEDIAbIBAWMADh8kUnMFs8AgSyAgYgW73gBLZsMQCugEBYwACEyxedgAFwAwTCAgYgXL7oBAyAGyAQFjAA4fJFJ2AA3ACBsMBs9QgQyAoYgGz1ghPYutUAuAICYQEDEC5fdAIGwA0QCAsYgHD5ohOYbR4BAlkBA5CtXnAC27YZAFdAICww2z0CBLICBiBbveAEtm83AK6AQFjAAITLF52AAXADBMICBiBcvugEDIAbIBAWMADh8kUnYADcAIGwgAEIly86AQPgBgiEBQxAuHzRCcwOjwCBrIAByFYvOIEdOwyAKyAQFpidHgECWQEDkK1ecAI7dxoAV0AgLGAAwuWLTsAAuAECYQEDEC5fdAIGwA0QCAsYgHD5ohMwAG6AQFjAAITLF52AAXADBMICs9sjQCAr4AsgvP6iE/AFkN1+wQns3j27PAIEsgIGIFu94AR27TIAroBAWMAAhMsXnYABcAMEwgL+C+BPwQTCAgYgXL7oBAyAGyAQFjAA4fJFJ2AA3ACBsIABCJcvOoHZ4xEgkBUwANnqBSewZ48BcAUEwgIGIFy+6AQMgBsgEBYwAOHyRSdgANwAgbCAAQiXLzoBA+AGCIQFDEC4fNEJGAA3QCAsYADC5YtOwAC4AQJhAQMQLl90AgbADRAIC8xejwCBrIAByFYvOIG9ew2AKyAQFjAA4fJFJ2AA3ACBsIABCJcvOgED4AYIhAUMQLh80QkYADdAICww+zwCBLICBiBbveAE9u0zAK6AQFjAAITLF52AAXADBMICBiBcvugEZr9HgEBWwABkqxecwP79BsAVEAgLGIBw+aITMABugEBYwACEyxedgAFwAwTCAgYgXL7oBAyAGyAQFjAA4fJFJ2AA3ACBsIABCJcvOoE54BEgkBUwANnqBSdw4IABcAUEwgIGIFy+6AQMgBsgEBYwAOHyRScwBz0CBLICBiBbveAEDh40AK6AQFjAAITLF52AAXADBMICBiBcvugEDIAbIBAWMADh8kUnYADcAIGwwBzyCBDIChiAbPWCEzh0yAC4AgJhAQMQLl90AgbADRAICxiAcPmiEzAAboBAWMAAhMsXnYABcAMEwgIGIFy+6AQMgBsgEBYwAOHyRSdgANwAgbCAAQiXLzoBA+AGCIQF5rBHgEBWwABkqxecwOHDBsAVEAgLGIBw+aITMABugEBYwACEyxedgAFwAwTCAgYgXL7oBAyAGyAQFjAA4fJFJ2AA3ACBsIABCJcvOgED4AYIhAUMQLh80QkYADdAICwwRzwCBLICBiBbveAEjhwxAK6AQFjAAITLF52AAXADBMICBiBcvugE5qhHgEBWwABkqxecwNGjBsAVEAgLGIBw+aITMABugEBYwACEyxedwBzzCBDIChiAbPWCEzh2zAC4AgJhAQMQLl90AgbADRAICxiAcPmiEzAAboBAWMAAhMsXnYABcAMEwgIGIFy+6AQMgBsgEBYwAOHyRSdgANwAgbDAHPcIEMgK+AIIr7/oBHwBZLdfcALHjxsAV0AgLGAAwuWLTmBOeAQIZAUMQLZ6wQmcOGEAXAGBsMCc9AgQyAoYgGz1ghM4edIAuAICYQEDEC5fdAIGwA0QCAsYgHD5ohMwAG6AQFjAAITLF52AAXADBMICc8ojQCArYACy1QtO4NQpA+AKCIQFDEC4fNEJGAA3QCAsYADC5YtOwAC4AQJhAQMQLl90AgbADRAICxiAcPmiEzAAboBAWMAAhMsXncCc9ggQyAoYgGz1ghM4fdoAuAICYYE54xEgkBUwANnqBSdw5owBcAUEwgIGIFy+6AQMgBsgEBYwAOHyRScwZz0CBLICBiBbveAEzp41AK6AQFjAAITLF52AAXADBMICBiBcvugE5pxHgEBWwABkqxecwLlzBsAVEAgLGIBw+aITMABugEBYwACEyxedgAFwAwTCAgYgXL7oBAyAGyAQFpjzHgECWQEDkK1ecALnzxsAV0AgLGAAwuWLTsAAuAECYQEDEC5fdAIGwA0QCAvMBY8AgayAAchWLziBCxcMgCsgEBYwAOHyRSdgANwAgbCAAQiXLzoBA+AGCIQFDEC4fNEJGAA3QCAsYADC5YtOwAC4AQJhAQMQLl90AnPRI0AgK2AAstULTuDiRQPgCgiEBeaSR4BAVsAAZKsXnMClSwbAFRAIC8xljwCBrIAByFYvOIHLlw2AKyAQFjAA4fJFJ2AA3ACBsIABCJcvOgED4AYIhAUMQLh80QkYADdAICwwVzwCBLICBiBbveAErlwxAK6AQFjAAITLF52AAXADBMICBiBcvugEDIAbIBAWMADh8kUnYADcAIGwgAEIly86AQPgBgiEBQxAuHzRCRgAN0AgLGAAwuWLTsAAuAECYYG56hEgkBUwANnqBSdw9aoBcAUEwgIGIFy+6AQMgBsgEBYwAOHyRSdgANwAgbCAAQiXLzoBA+AGCIQFDEC4fNEJGAA3QCAsYADC5YtOwAC4AQJhAQMQLl90AgbADRAIC8w1jwCBrIAByFYvOIFr1wyAKyAQFjAA4fJFJ2AA3ACBsIABCJcvOgED4AYIhAUMQLh80QkYADdAICww1z0CBLICBiBbveAErl83AK6AQFjAAITLF52AAXADBMICBiBcvugE5oZHgEBWwABkqxecwI0bBsAVEAgLzE2PAIGsgAHIVi84gZs3DYArIBAWMADh8kUnYADcAIGwgAEIly86AQPgBgiEBQxAuHzRCRgAN0AgLDC3PAIEsgIGIFu94ARu3TIAroBAWGBuewQIZAUMQLZ6wQncvm0AXAGBsIABCJcvOgED4AYIhAUMQLh80QkYADdAICxgAMLli07AALgBAmEBAxAuX3QCBsANEAgLGIBw+aITmDseAQJZAQOQrV5wAnfuGABXQCAsYADC5YtOwAC4AQJhAQMQLl90AnPXI0AgK2AAstULTuDuXQPgCgiEBQxAuHzRCRgAN0AgLGAAwuWLTmDueQQIZAUMQLZ6wQncu2cAXAGBsMDc9wgQyAoYgGz1ghO4f98AuAICYQEDEC5fdAIGwA0QCAsYgHD5ohMwAG6AQFjAAITLF52AAXADBMICBiBcvugEDIAbIBAWMADh8kUnMA88AgSyAgYgW73gBB48MACugEBYwACEyxedgAFwAwTCAgYgXL7oBAyAGyAQFjAA4fJFJ2AA3ACBsMA89AgQyAoYgGz1ghN4+NAAuAICYYF55BEgkBUwANnqBSfw6JEBcAUEwgKz4BEgkBUwANnqBSewsGAAXAGBsIABCJcvOgED4AYIhAUMQLh80QkYADdAICxgAMLli07AALgBAmEBAxAuX3QCBsANEAgLGIBw+aITMABugEBYYBYW/RAgUBUYv/8ECHQFZtEjQCArYACy1QtOYHHRALgCAmGBeewRIJAVMADZ6gUn8PixAXAFBMICBiBcvugEDIAbIBAWMADh8kUnYADcAIGwgAEIly86AQPgBgiEBQxAuHzRCRgAN0AgLGAAwuWLTmCeeAQIZAUMQLZ6wQk8eWIAXAGBsIABCJcvOgED4AYIhAUMQLh80QkYADdAICxgAMLli07AALgBAmEBAxAuX3QCBsANEAgLGIBw+aITmKceAQJZAQOQrV5wAk+fGgBXQCAsYADC5YtOwAC4AQJhAQMQLl90AgbADRAICxiAcPmiEzAAboBAWMAAhMsXnYABcAMEwgIGIFy+6AQMgBsgEBYwAOHyRSdgANwAgbCAAQiXLzqBeeYRIJAVMADZ6gUn8OyZAXAFBMIC89wjQCArYACy1QtO4PlzA+AKCIQFDEC4fNEJGAA3QCAsYADC5YtOYF54BAhkBQxAtnrBCbx4YQBcAYGwgAEIly86AQPgBgiEBQxAuHzRCcxLjwCBrIAByFYvOIGXLw2AKyAQFjAA4fJFJ2AA3ACBsIABCJcvOgED4AYIhAUMQLh80QkYADdAICxgAMLli07AALgBAmEBAxAuX3QCBsANEAgLGIBw+aITMABugEBYYF55BAhkBQxAtnrBCbx6ZQBcAYGwgAEIly86AQPgBgiEBQxAuHzRCcxrjwCBrIAByFYvOIHXrw2AKyAQFjAA4fJFJ2AA3ACBsIABCJcvOoF54xEgkBUwANnqBSfw5o0BcAUEwgIGIFy+6AQMgBsgEBYwAOHyRSdgANwAgbCAAQiXLzoBA+AGCIQFDEC4fNEJGAA3QCAsYADC5YtOYN56BAhkBQxAtnrBCbx9awBcAYGwwLzzCBDIChiAbPWCE3j3zgC4AgJhAQMQLl90AgbADRAICxiAcPmiEzAAboBAWMAAhMsXnYABcAMEwgLz3iNAICtgALLVC07g/XsD4AoIhAUMQLh80QkYADdAICxgAMLli05gPngECGQFDEC2esEJfPhgAFwBgbCAAQiXLzoBA+AGCIQFDEC4fNEJzEePAIGsgAHIVi84gY8fDYArIBAWMADh8kUnYADcAIGwgAEIly86gfnkESCQFTAA2eoFJ/DpkwFwBQTCAgYgXL7oBAyAGyAQFjAA4fJFJ2AA3ACBsIABCJcvOgED4AYIhAUMQLh80QkYADdAICxgAMLli07AALgBAmEBAxAuX3QCBsANEAgLzGePAIGsgAHIVi84gc+fDYArIBAWmC8eAQJZAQOQrV5wAl++GABXQCAsYADC5YtOwAC4AQJhAQMQLl90AgbADRAICxiAcPmiEzAAboBAWMAAhMsXnYABcAMEwgIGIFy+6ATmq0eAQFbAAGSrF5zA168GwBUQCAsYgHD5ohMwAG6AQFjAAITLF52AAXADBMICBiBcvugEDIAbIBAWMADh8kUnYADcAIGwgAEIly86gfnmESCQFTAA2eoFJ/DtmwFwBQTCAvPdI0AgK2AAstULTuD7dwPgCgiEBQxAuHzRCRgAN0AgLGAAwuWLTsAAuAECYQEDEC5fdAIGwA0QCAsYgHD5ohMwAG6AQFjAAITLF53A/PAIEMgKGIBs9YIT+PHDALgCAmEBAxAuX3QCBsANEAgLGIBw+aITMABugEBYwACEyxedgAFwAwTCAvPTI0AgK2AAstULTuDnTwPgCgiEBQxAuHzRCRgAN0AgLGAAwuWLTmB+eQQIZAUMQLZ6wQn8+mUAXAGBsIABCJcvOgED4AYIhAUMQLh80QnMb48AgayAAchWLziB378NgCsgEBYwAOHyRSdgANwAgbCAAQiXLzoBA+AGCIQFDEC4fNEJGAA3QCAsMH88AgSyAgYgW73gBP78MQCugEBYYP56BAhkBQxAtnrBCfz9awBcAYGwgAEIly86AQPgBgiEBQxAuHzRCRgAN0AgLGAAwuWLTsAAuAECYQEDEC5fdALzr0eAQFbgPwaneDum4zWeAAAAAElFTkSuQmCC"/>
  <p:tag name="MMPROD_10328PHOT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10328LOGO" val="iVBORw0KGgoAAAANSUhEUgAAAJQAAAA0CAYAAABsIBE6AAAABGdBTUEAALGPC/xhBQAAAAlwSFlzAAAuGwAALhsBhxMGTQAAABl0RVh0U29mdHdhcmUAUGFpbnQuTkVUIHYzLjUuNtCDrVoAABEYSURBVHhe7Zx3VBfHFsf9I++ftJcXjcZEU+w11lheVIqoYEksKIKKiKJoLCiCChYQVBAVC6KiiBUbFmyIFcUeey+xV+y9633znR+77P7azg+XxPPym3P2HIWZO7N3Pnvnzp075CN7sWtARw3k01GWXZRdA2QHyg6BrhoQBurlixe6diwi7NWrl/Tu3VuRqvY6H4gGhIC6cuk89fRrTTsyN/5lw3769AmFh/aipOnj7VD9ZVp//440gbrMYOru24K8WjpQe/f6tGNb3kP1jMEUFtKTvFo5kGcLB0pKiGVQvXv/t7VLyHMNWAWKw9SpBXXp4Egr1jaiwAAnDtX2bRvybGDPnj2lYYN+pw5tHGjRsoYUE1OfQzXTDlWe6VxPwRaBAkz+nZpTF29HStvUiPYcdaPMfa7Un0PlTNu36g8VLJME0+LlDXmfu4+45UA1zW6p9Jz8vJBlFqjLF89RN59smDYbYJIeDlVfJ2rXClCt121MT588pmEDe3DLtGSFASblI1mqxKnj6O1bu6Oum+J1FmQC1KVsmPxgmYxgUkIVlA1VZsb7QyXB5G0BJqnfMWMMy1/i1LF2qHQGQS9x+Zize0ESBsvkb8EyGVsMWCpAheVv25b0XI8HMA1llsnbw7xlUvaL5U+CagaDyl4+PA2oLNTNG1epV9c2BOu0bot6qTMGCv/fvl8J1TqTtzOOXb15/VpVh8M0oLsQTNyfOuxGIyINVmrB3IQPT5v/4BExw/Qcr2+y5N28cc0AVUcxqDIBVT/JUuVAtW/Pdlq1fIFKxVHDg+j582f8Z4BpiARTqqnPZAwwrFNkhAGmhfMS7GGEDxRes0551s0cqNKELJUbhwqO+rYt6yhjUxr7txMtWzxb9dr+LAQRMSSAIJ/DxHymFFGYhhtgWjR/uh2mDxQmsxZKGismvXc3D0PYwIJzrrQi2/e7UXA/Zw6SF3sw+cZA9ejciv8cfhd8ppSVApaJLXMR2TAtTp4hDNPm9DSaHDva5Jk2aRy9evXK6pRsz9hktm3WzRtW271ju8+ESbG87fEjh3I17ffu3KEDf+yhP3bvoA1pq2n1ihRaODeJkqZNNhlTyoJ5tGdnJj24fz9XfRk3up2VRauXp1DsqOE0PCSIIkKDCPrasXUz4eRCpFgNbBqgamsbVIHONDDImUfW161OUY0BQPXu4cTliVimXSqYEoVhQqeYkJrli1GxAh/LT8lCn/GJ0Qo7nDx2hJo41FS1De7VjR4/emRVpwf37ZXbBHTrJKJ/kzrLFyVTtVJFVX3jHWqU/YH69/Sj8dGRNHXiWBo5bBB19mxJlYp9TaUL/5s8mjWgJfPn0MuXL23uF+OGrPJFC1D7Fo1p1LAQGseg6uvvS7WydfjTj4UIOjh94phV+ZpHL1k3r1Mff3Godhxwoy27XJmlcqCN6akmQEVHs0g7s2bmnHzlz4xhIrL96GV7xmYq/tUn8uQ41/hJWNlHDu6X20LBIkc/I4YMlPuqXLwwIeqfm7ImdakKKIdq5eje3TtmRT169JDixkVT2W//w9u41KrEPqadQt3iw4pn1rTU159Tmyb16ezpkybtXjx/TrMS4qlckfxcPur26epD169dMduHJlBodYtBJVmqtdlRc2tAbN1rHqiA7l7csRaCKRw+kyMtTrbNMinfEhC0/bWhPDllvvnC4sQYawfKrlLiG2r4S1V6rbFEoi3qA1ilRczYmLtwyo3r16hEwU9lWVFhoZqApK9ZSbDA6L9skS8J/9cqoyOG8vodWjWVN0uW2mBplaBCm3pVypr9yISA4lBl3RCGChYKS96WDatV4xvUrwuFDXW2ChR2c8M5TCwutWCmkGWwprjF82erJnnpwnlaeua/f/jgPgHARfNmCdWHzwRr+N+KJeT+sETkpjx6+ID3LcE5MWakkJiBAT3kNpWKFaZrVy5bbLd8cTKv+3OZ7+nO7VtC8ufNTJDl9/DxzL2FkloCKr78scNia5YqPcOVA7F39zabgMIyNzzMAFPKwiShl9SqhKWiTPZyAAXCVxAp69kXXvGHgsxveihSnWLY1+5apzpNZsuPBAJ8ISwZtpbcAnVg727VxwMLZK7cZBYQwGGcc2ZMER7emzdvZN/S0ocpbKGUUAV096TOVqDKDVBKmJYuErMKopro1sFDVjSWg3t372o2hXXx9/bQrIcKWO7q1/yJxo4Mp1PMaVX6bTu2bhGSoayUW6AAr3LJbdGwntm+B/bpzutV+P4r4Q9GErQkeQ73oyxZNZuBgmCEA2BFoqLM+0PWgBo2xPySh9AE4lI4+nn82PpuytYZSk1ZqFJ0SvJcqyIQVsBSoFVPEoJdYXHm85w4epj/qF7VcnJ/oYG9bB0u5RYogK0EyrF6BZO+b9/KonJFDQ52N8EPRinkyePHtJSFKywVm4HCuR1iTQCqX28n6uXvRD38ch5/X0fy8XTkvz96aJ+q35FhgRwaqX7fXk48HQYPzgXRFu2QXIdUFr0KAC3/XQFZ2b5tW1gVDQcUy+SdW2K+xfjoEdSgdmXZ3wsfFCj3he2+iFOvh4V69PChCqhWrk4m7zlnxlS5zvTJ4/VSsSzHJqCuXrlIsdFDKGbEIPmJi42kaXHR8jNjyhh+zobn9i11IHDDulRV3XEKWdERwTQk2F9+IEcrXmSLNnr7eecse99i2TO/DYfMyMHBfHcoUrCTbFSnGo1jy51UsMwpLcXuHWpfUktubi1U2qoVqn7NOfN+7dzlOpvXp2kNxebf2wSUzdI/oAbrVquVPT9pusXRIe6TNC1OaPTcZ2LL3ZFD++X68GWqliwiTxwsli0lN0C9ePGcmjjWkvusU7m0SQQdTnXNcj/KdY4dPmjLsITq/mOAevb0KVXO3tnAerRr4WZWQSeOGvyhyxfPCylwwugRBF/lLZssZenTtaM8cbVZKMEWa2srUHCQsXuVrCL6O8H8OuMCqyzFqlD31HHrUW8hBRhV+scAhfcO6tlVVnpJtlO5nXXTRGcApKlTbeH4F+pGhZsGHlNTFqmWH9HoNQZkDNSosBBV+OHpkyd05dJFWr92FcHpr/hDId5X6cJfUL/uvszVyDLLwumTx1Vj+tuBQnamr5cb9fBtyeNR/GEhhMEK3ydyaF/uX00YE0avjfKfcLir9L/w7/CQXirfaVBgFy5XrziUUrNbNqxTKRSBOmWBP9TUqRY/LxMp5/88w0MEOKYxZw3KMl9Nsho4exMtxkDhWAU7swrffcUfbBiUoYn2LRtT4pSJdPXKJatdnDx+VPX+hw+oN02i47NWz2YLtXJZMouCO5K7e0P6uWsg1ejaj+r4dpcfJx9fasrML1JZjM+yECn3be8o7+ywuwsZ6ExDQw0PcrCwy4sZMZDevFEn4+nxsvBtEA6QJtmruXrZu3zpAp+oo4K+BbIK6lUta7LcSWPFsir1Bb/s7Vv1smjpnYyBwkHtg/v36P69u/xRbjAgP3l2opB6jIESOZ4REqyoZDNQaAvrg4kv1SeK8o3MMHlK9B3Df48kOmWxdvSCyHt7dwfq5deGnZjn3S3lwf175yx7hT5nR0o5yx4OQetWKWPTcjdsQF8eFjD3JMSNV1mEQ/v/EJofLR9qV+ZWlVx3N2chuRfOnVW1mzRmlFA7WyrZDBQueuJunkuHDvSviHSbgOrXsz0/p7N0ODwpziX7YiduC9ueXSDy4jszMywue16/ufI8IJFy9fIlbs0Q36pc/BuzD5YnZfhgzIgwEdGagU04+K51q8uySxT8jM6cPKEpm4OqOIbyafOrZhtbK9gEFO7iITnOxdvbIkywWJYsFPKhkL5iLdsgbrIBqry62Im/l6A8wPX8rRHXGXZKpdmBLIATKQgKQs6aFUtpbeoyiw92gBJULrUqC+32tCwUxrfE6NAbyXAipX7NSvJ4kP+EpVTPIgwUYGrHYKqvAROAKtZvHIcCJ/bKIgIUYJOhYhc7bdluiyomIjRYVirOpW7euE4pC+byxDatbE70AevZspEDy2gM1uwSh8ZKKyWSySkCFDY8jtXLy7KRaiNykD04MGfJx7hmTxc/HNZ8WVZBCCjs7mCZ6nt3tGqZJH+qSNAUDtSN6+okLFGgJKiQApM4Tf+LnfuNTuXnJk5lB8FtKbBHFxGdsRjVBZ6vJBIKUGZxYgJjo4Zr9iECFIQYJ+IhG1WrIGqvBPyXSqU0M1HNycRHhdQg4w9eE6htGekyTB9Z8JmUjvmnw5ZT0aB4s0B5ezSgCRNdKH2rq2aSHYcq3oXnVeG2sJ5/1gcRY+VS9JtLHar4fUGhpDQoN358DE/JhRytgjq1KxSXJ9Gt7s+a/qEoUJjUju7NZNnYULzSSAEGAM0b1FVBhY2KrSUxfiJ18mhu8i5WgcJBsGSZPopYb9YBV8L0ZWgytWztSo29WpsFCs58QE925ao1g2RWAyGoJjOoPDlUY3WFSspWlL5WONBPBLIckLONUIF/x7bCcxDS93d5AhGF13KgRYHCAGAtkVcuvUfyrBma49q3Z6cqYo7NxXyBdpJgJB0iXx+ZpcbFIlC4DmUrTK0YTH4dmnGYzC15AAo/Rx1ueUShmmJw1HFbWC9LdYxlWCpNf9f2rTUnAhVmJUzm7QK6+QjVR6VN6WtVfUUOHmC1LXw6ZQpwTOQwq/XXsJsxUqATZ3UiH0Z8bIxqTOgP/p41C4cIPQ7OkQps6cDbLFCACSkqzt4+JGaZ5hNgwgVR3JRZtWIhb3/29HFZEa9fv+KAIsMA8alR4f0NUCWJWap4CSqdshCwXDSoXUVWqkiqb8bG9fxmCICqw3wPKFik4AaOEt4KbHm1FtVew3aNyvoIZ2gVRPelNjiqESmxURGqiDvaO1YrTwlxsTy4e/fObR6n279nFz89wNKNTM9tmy3/5R0ToLZuNlzSdO7IYIrUXubyhxpgwh0+wCQVXPb880xObOTRoweElBTpOAbBy1HhQRyqGaJQTTX4VNPjY3TZ/U0YPZJPAq4h3dK4cwcrobQaaIct+NlTpjdFlJOJbATpKpISEmQDnDt7xmTekeutzFSQ2nTxasV2oJavSME3GhockP0+X/C7fSIF1tO5RkUVwFKfeF/pnWEBvZm/dvH8OatiVUBlMgccRyYIDQjD5A6Y2qpgknpUBifxb+NgJaDC9XQOyUwxSwVHHcvfdAbn+xZcXrx04RxduXxRUxSWIdQ1fp49M1ytt1Rw/GSuHX5m7vIkrIKl+lrBXvweV6pKshMAbDogS6QA1LSVy6n/7378lg+ARnpwtdJF6df6v/DwyEEGqFb/6EsF1KkTh8m3XWN+FvdxWKpVJzx/6LxsywSYrouM22wd/EGNKJZcJwLVzoNuNHgQLpE60dqVS3Ld5/97QyxJsIAeTRvkKiSAP2qCD8E4JUdEbzJQbHvLcT514gjLKLAOVf4QCSYPtsbmHiZpgIAKGZvWoAJMoRwmduNmlR0mrcl9wvzUuLFRtGzRfK2quv7erFN++uRRA1Qs99rYUnGY3BvxZQ7XqvQqWP4sQbXzEIOJZSUApjSj6+169W+Xo48GLIYNAFVntvw1Y1B9EraCL38FsmHq4++pK0zSq2Atj44YwC1VQqLBp4JlQooLYFq3Zqk+b22XkmcasBrY5FC1b8Kgak7f9Z/McqAaEe7k6WmZjN+MQxVpgGrKNBcZpvQ1y/JMCXbB+mlA8+jl9KljHCrsrPIaJtlSsWj0aJZkhz4RwrDDpN+E57UkTaAwgDMMqpD+fixX2TQHO68GiCOOsaNC7TDllYLzSK4QUOg7L9JItN7p7+hTa0z231vXgDBQdkXaNSCiATtQIlqy1xHWgB0oYVXZK4powA6UiJbsdYQ18D+eDf7tU4DOfgAAAABJRU5ErkJggg=="/>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EE0OUU3QSIvPg0KCQk8dWljb2xvciBuYW1lPSJnbG93IiB2YWx1ZT0iMHhGRkZGRkYiLz4NCgkJPHVpY29sb3IgbmFtZT0idGV4dCIgdmFsdWU9IjB4MDAwMDAwIi8+DQoJCTx1aWNvbG9yIG5hbWU9ImxpZ2h0IiB2YWx1ZT0iMHg0RTVENjAiLz4NCgkJPHVpY29sb3IgbmFtZT0ic2hhZG93IiB2YWx1ZT0iMHgwMDAwMDAiLz4NCgkJPHVpY29sb3IgbmFtZT0iYmFja2dyb3VuZCIgdmFsdWU9IjB4OURCRkM5Ii8+DQoJPC9jb2xvcnM+DQoJPGxheW91dD4NCgkJPHVpc2hvdyBuYW1lPSJwcmVzZW50YXRpb250aXRsZSIgdmFsdWU9InRydWUiLz4NCgkJPHVpc2hvdyBuYW1lPSJwcmVzZW50ZXJwaG90byIgdmFsdWU9InRydWUiLz4NCgkJPHVpc2hvdyBuYW1lPSJwcmVzZW50ZXJuYW1lIiB2YWx1ZT0iZmFsc2UiLz4NCgkJPHVpc2hvdyBuYW1lPSJwcmVzZW50ZXJ0aXRsZSIgdmFsdWU9ImZhbHNlIi8+DQoJCTx1aXNob3cgbmFtZT0icHJlc2VudGVyZW1haWwiIHZhbHVlPSJmYWxzZSIvPg0KCQk8dWlzaG93IG5hbWU9InByZXNlbnRlcmJpbyIgdmFsdWU9ImZhbHNlIi8+DQoJCTx1aXNob3cgbmFtZT0iY29tcGFueWxvZ28iIHZhbHVlPSJmYWxzZSIvPg0KCQk8dWlzaG93IG5hbWU9InNpZGViYXIiIHZhbHVlPSJ0cnVlIi8+DQoJCTx1aXNob3cgbmFtZT0ib3V0bGluZSIgdmFsdWU9InRydWUiLz4NCgkJPHVpc2hvdyBuYW1lPSJ0aHVtYm5haWwiIHZhbHVlPSJmYWxzZSIvPg0KCQk8dWlzaG93IG5hbWU9Im5vdGVzIiB2YWx1ZT0iZmFsc2UiLz4NCgkJPHVpc2hvdyBuYW1lPSJzZWFyY2giIHZhbHVlPSJmYWxzZSIvPg0KCQk8dWlzaG93IG5hbWU9InF1aXoiIHZhbHVlPSJmYWxz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QmFja2dyb3VuZC5wbmc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41&quot; value=&quot;The Oak Tree Analogy&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3&quot; value=&quot;-1&quot;/&gt;&lt;property id=&quot;20224&quot; value=&quot;C:\Users\spmclaughlin\Desktop&quot;/&gt;&lt;property id=&quot;20250&quot; value=&quot;0&quot;/&gt;&lt;property id=&quot;20251&quot; value=&quot;1&quot;/&gt;&lt;property id=&quot;20259&quot; value=&quot;0&quot;/&gt;&lt;object type=&quot;8&quot; unique_id=&quot;10002&quot;&gt;&lt;/object&gt;&lt;object type=&quot;2&quot; unique_id=&quot;10003&quot;&gt;&lt;object type=&quot;3&quot; unique_id=&quot;12367&quot;&gt;&lt;property id=&quot;20148&quot; value=&quot;5&quot;/&gt;&lt;property id=&quot;20300&quot; value=&quot;Slide 1 - &amp;quot;Wisconsin Statewide &amp;#x0D;&amp;#x0A;Value-Added Training&amp;#x0D;&amp;#x0A;CESA TRAINING #1&amp;quot;&quot;/&gt;&lt;property id=&quot;20307&quot; value=&quot;306&quot;/&gt;&lt;/object&gt;&lt;object type=&quot;3&quot; unique_id=&quot;13425&quot;&gt;&lt;property id=&quot;20148&quot; value=&quot;5&quot;/&gt;&lt;property id=&quot;20300&quot; value=&quot;Slide 2 - &amp;quot;Value-added context&amp;quot;&quot;/&gt;&lt;property id=&quot;20307&quot; value=&quot;325&quot;/&gt;&lt;/object&gt;&lt;object type=&quot;3&quot; unique_id=&quot;13427&quot;&gt;&lt;property id=&quot;20148&quot; value=&quot;5&quot;/&gt;&lt;property id=&quot;20300&quot; value=&quot;Slide 4 - &amp;quot;Value-Added in Wisconsin&amp;quot;&quot;/&gt;&lt;property id=&quot;20307&quot; value=&quot;312&quot;/&gt;&lt;/object&gt;&lt;object type=&quot;3&quot; unique_id=&quot;13428&quot;&gt;&lt;property id=&quot;20148&quot; value=&quot;5&quot;/&gt;&lt;property id=&quot;20300&quot; value=&quot;Slide 5 - &amp;quot;Achievement and Value-Added&amp;quot;&quot;/&gt;&lt;property id=&quot;20307&quot; value=&quot;311&quot;/&gt;&lt;/object&gt;&lt;object type=&quot;3&quot; unique_id=&quot;13429&quot;&gt;&lt;property id=&quot;20148&quot; value=&quot;5&quot;/&gt;&lt;property id=&quot;20300&quot; value=&quot;Slide 6 - &amp;quot;The Power of Two&amp;quot;&quot;/&gt;&lt;property id=&quot;20307&quot; value=&quot;310&quot;/&gt;&lt;/object&gt;&lt;object type=&quot;3&quot; unique_id=&quot;13758&quot;&gt;&lt;property id=&quot;20148&quot; value=&quot;5&quot;/&gt;&lt;property id=&quot;20300&quot; value=&quot;Slide 8 - &amp;quot;Value-added basics – The Oak tree analogy&amp;quot;&quot;/&gt;&lt;property id=&quot;20307&quot; value=&quot;327&quot;/&gt;&lt;/object&gt;&lt;object type=&quot;3&quot; unique_id=&quot;17782&quot;&gt;&lt;property id=&quot;20148&quot; value=&quot;5&quot;/&gt;&lt;property id=&quot;20300&quot; value=&quot;Slide 7 - &amp;quot;Value-Added Model Description&amp;quot;&quot;/&gt;&lt;property id=&quot;20307&quot; value=&quot;329&quot;/&gt;&lt;/object&gt;&lt;object type=&quot;3&quot; unique_id=&quot;17783&quot;&gt;&lt;property id=&quot;20148&quot; value=&quot;5&quot;/&gt;&lt;property id=&quot;20300&quot; value=&quot;Slide 9 - &amp;quot;The Oak Tree Analogy&amp;quot;&quot;/&gt;&lt;property id=&quot;20307&quot; value=&quot;331&quot;/&gt;&lt;/object&gt;&lt;object type=&quot;3&quot; unique_id=&quot;17784&quot;&gt;&lt;property id=&quot;20148&quot; value=&quot;5&quot;/&gt;&lt;property id=&quot;20300&quot; value=&quot;Slide 10 - &amp;quot;Explaining Value-Added by Evaluating Gardener Performance&amp;quot;&quot;/&gt;&lt;property id=&quot;20307&quot; value=&quot;332&quot;/&gt;&lt;/object&gt;&lt;object type=&quot;3&quot; unique_id=&quot;17785&quot;&gt;&lt;property id=&quot;20148&quot; value=&quot;5&quot;/&gt;&lt;property id=&quot;20300&quot; value=&quot;Slide 11 - &amp;quot;Method 1: Measure the Height of the Trees Today (One Year After the Gardeners Began)&amp;quot;&quot;/&gt;&lt;property id=&quot;20307&quot; value=&quot;333&quot;/&gt;&lt;/object&gt;&lt;object type=&quot;3&quot; unique_id=&quot;17786&quot;&gt;&lt;property id=&quot;20148&quot; value=&quot;5&quot;/&gt;&lt;property id=&quot;20300&quot; value=&quot;Slide 12 - &amp;quot;Pause and Reflect&amp;quot;&quot;/&gt;&lt;property id=&quot;20307&quot; value=&quot;334&quot;/&gt;&lt;/object&gt;&lt;object type=&quot;3&quot; unique_id=&quot;17787&quot;&gt;&lt;property id=&quot;20148&quot; value=&quot;5&quot;/&gt;&lt;property id=&quot;20300&quot; value=&quot;Slide 13 - &amp;quot;This Achievement Result is not the Whole Story&amp;quot;&quot;/&gt;&lt;property id=&quot;20307&quot; value=&quot;335&quot;/&gt;&lt;/object&gt;&lt;object type=&quot;3&quot; unique_id=&quot;17788&quot;&gt;&lt;property id=&quot;20148&quot; value=&quot;5&quot;/&gt;&lt;property id=&quot;20300&quot; value=&quot;Slide 14 - &amp;quot;Method 2: Compare Starting Height to Ending Height&amp;quot;&quot;/&gt;&lt;property id=&quot;20307&quot; value=&quot;336&quot;/&gt;&lt;/object&gt;&lt;object type=&quot;3&quot; unique_id=&quot;17789&quot;&gt;&lt;property id=&quot;20148&quot; value=&quot;5&quot;/&gt;&lt;property id=&quot;20300&quot; value=&quot;Slide 15 - &amp;quot;What About Factors Outside the Gardener’s Influence?&amp;quot;&quot;/&gt;&lt;property id=&quot;20307&quot; value=&quot;337&quot;/&gt;&lt;/object&gt;&lt;object type=&quot;3&quot; unique_id=&quot;17790&quot;&gt;&lt;property id=&quot;20148&quot; value=&quot;5&quot;/&gt;&lt;property id=&quot;20300&quot; value=&quot;Slide 16&quot;/&gt;&lt;property id=&quot;20307&quot; value=&quot;338&quot;/&gt;&lt;/object&gt;&lt;object type=&quot;3&quot; unique_id=&quot;17791&quot;&gt;&lt;property id=&quot;20148&quot; value=&quot;5&quot;/&gt;&lt;property id=&quot;20300&quot; value=&quot;Slide 17 - &amp;quot;How Much Did These External Factors Affect Growth?&amp;quot;&quot;/&gt;&lt;property id=&quot;20307&quot; value=&quot;339&quot;/&gt;&lt;/object&gt;&lt;object type=&quot;3&quot; unique_id=&quot;17792&quot;&gt;&lt;property id=&quot;20148&quot; value=&quot;5&quot;/&gt;&lt;property id=&quot;20300&quot; value=&quot;Slide 18&quot;/&gt;&lt;property id=&quot;20307&quot; value=&quot;340&quot;/&gt;&lt;/object&gt;&lt;object type=&quot;3&quot; unique_id=&quot;17793&quot;&gt;&lt;property id=&quot;20148&quot; value=&quot;5&quot;/&gt;&lt;property id=&quot;20300&quot; value=&quot;Slide 19 - &amp;quot;Calculating Our Prediction Adjustments Based on Real Data&amp;quot;&quot;/&gt;&lt;property id=&quot;20307&quot; value=&quot;341&quot;/&gt;&lt;/object&gt;&lt;object type=&quot;3&quot; unique_id=&quot;17794&quot;&gt;&lt;property id=&quot;20148&quot; value=&quot;5&quot;/&gt;&lt;property id=&quot;20300&quot; value=&quot;Slide 20 - &amp;quot;Make Initial Prediction for the Trees Based on Starting Height&amp;quot;&quot;/&gt;&lt;property id=&quot;20307&quot; value=&quot;342&quot;/&gt;&lt;/object&gt;&lt;object type=&quot;3&quot; unique_id=&quot;17795&quot;&gt;&lt;property id=&quot;20148&quot; value=&quot;5&quot;/&gt;&lt;property id=&quot;20300&quot; value=&quot;Slide 21 - &amp;quot;Based on Real Data, Customize Predictions based on Rainfall&amp;quot;&quot;/&gt;&lt;property id=&quot;20307&quot; value=&quot;343&quot;/&gt;&lt;/object&gt;&lt;object type=&quot;3&quot; unique_id=&quot;17796&quot;&gt;&lt;property id=&quot;20148&quot; value=&quot;5&quot;/&gt;&lt;property id=&quot;20300&quot; value=&quot;Slide 22 - &amp;quot;Adjusting for Soil Richness&amp;quot;&quot;/&gt;&lt;property id=&quot;20307&quot; value=&quot;344&quot;/&gt;&lt;/object&gt;&lt;object type=&quot;3&quot; unique_id=&quot;17797&quot;&gt;&lt;property id=&quot;20148&quot; value=&quot;5&quot;/&gt;&lt;property id=&quot;20300&quot; value=&quot;Slide 23 - &amp;quot;Adjusting for Temperature&amp;quot;&quot;/&gt;&lt;property id=&quot;20307&quot; value=&quot;345&quot;/&gt;&lt;/object&gt;&lt;object type=&quot;3&quot; unique_id=&quot;17798&quot;&gt;&lt;property id=&quot;20148&quot; value=&quot;5&quot;/&gt;&lt;property id=&quot;20300&quot; value=&quot;Slide 24 - &amp;quot;Our Gardeners are Now on a Level Playing Field&amp;quot;&quot;/&gt;&lt;property id=&quot;20307&quot; value=&quot;346&quot;/&gt;&lt;/object&gt;&lt;object type=&quot;3&quot; unique_id=&quot;17799&quot;&gt;&lt;property id=&quot;20148&quot; value=&quot;5&quot;/&gt;&lt;property id=&quot;20300&quot; value=&quot;Slide 25 - &amp;quot;Compare the Predicted Height to the Actual Height&amp;quot;&quot;/&gt;&lt;property id=&quot;20307&quot; value=&quot;347&quot;/&gt;&lt;/object&gt;&lt;object type=&quot;3&quot; unique_id=&quot;17800&quot;&gt;&lt;property id=&quot;20148&quot; value=&quot;5&quot;/&gt;&lt;property id=&quot;20300&quot; value=&quot;Slide 26 - &amp;quot;Method 3: Compare the Predicted Height to the Actual Height&amp;quot;&quot;/&gt;&lt;property id=&quot;20307&quot; value=&quot;348&quot;/&gt;&lt;/object&gt;&lt;object type=&quot;3&quot; unique_id=&quot;17801&quot;&gt;&lt;property id=&quot;20148&quot; value=&quot;5&quot;/&gt;&lt;property id=&quot;20300&quot; value=&quot;Slide 27&quot;/&gt;&lt;property id=&quot;20307&quot; value=&quot;349&quot;/&gt;&lt;/object&gt;&lt;object type=&quot;3&quot; unique_id=&quot;19148&quot;&gt;&lt;property id=&quot;20148&quot; value=&quot;5&quot;/&gt;&lt;property id=&quot;20300&quot; value=&quot;Slide 28 - &amp;quot;Another Visual Representation&amp;quot;&quot;/&gt;&lt;property id=&quot;20307&quot; value=&quot;384&quot;/&gt;&lt;/object&gt;&lt;object type=&quot;3&quot; unique_id=&quot;20169&quot;&gt;&lt;property id=&quot;20148&quot; value=&quot;5&quot;/&gt;&lt;property id=&quot;20300&quot; value=&quot;Slide 29 - &amp;quot;Education based examples&amp;quot;&quot;/&gt;&lt;property id=&quot;20307&quot; value=&quot;385&quot;/&gt;&lt;/object&gt;&lt;object type=&quot;3&quot; unique_id=&quot;20170&quot;&gt;&lt;property id=&quot;20148&quot; value=&quot;5&quot;/&gt;&lt;property id=&quot;20300&quot; value=&quot;Slide 30 - &amp;quot;Attainment and Gain&amp;quot;&quot;/&gt;&lt;property id=&quot;20307&quot; value=&quot;386&quot;/&gt;&lt;/object&gt;&lt;object type=&quot;3&quot; unique_id=&quot;20171&quot;&gt;&lt;property id=&quot;20148&quot; value=&quot;5&quot;/&gt;&lt;property id=&quot;20300&quot; value=&quot;Slide 31&quot;/&gt;&lt;property id=&quot;20307&quot; value=&quot;387&quot;/&gt;&lt;/object&gt;&lt;object type=&quot;3&quot; unique_id=&quot;20172&quot;&gt;&lt;property id=&quot;20148&quot; value=&quot;5&quot;/&gt;&lt;property id=&quot;20300&quot; value=&quot;Slide 32&quot;/&gt;&lt;property id=&quot;20307&quot; value=&quot;388&quot;/&gt;&lt;/object&gt;&lt;object type=&quot;3&quot; unique_id=&quot;20173&quot;&gt;&lt;property id=&quot;20148&quot; value=&quot;5&quot;/&gt;&lt;property id=&quot;20300&quot; value=&quot;Slide 33&quot;/&gt;&lt;property id=&quot;20307&quot; value=&quot;389&quot;/&gt;&lt;/object&gt;&lt;object type=&quot;3&quot; unique_id=&quot;20174&quot;&gt;&lt;property id=&quot;20148&quot; value=&quot;5&quot;/&gt;&lt;property id=&quot;20300&quot; value=&quot;Slide 34 - &amp;quot;Growth&amp;quot;&quot;/&gt;&lt;property id=&quot;20307&quot; value=&quot;390&quot;/&gt;&lt;/object&gt;&lt;object type=&quot;3&quot; unique_id=&quot;20175&quot;&gt;&lt;property id=&quot;20148&quot; value=&quot;5&quot;/&gt;&lt;property id=&quot;20300&quot; value=&quot;Slide 35&quot;/&gt;&lt;property id=&quot;20307&quot; value=&quot;391&quot;/&gt;&lt;/object&gt;&lt;object type=&quot;3&quot; unique_id=&quot;20176&quot;&gt;&lt;property id=&quot;20148&quot; value=&quot;5&quot;/&gt;&lt;property id=&quot;20300&quot; value=&quot;Slide 36 - &amp;quot;Exercise #1:&amp;#x0D;&amp;#x0A;Discussion Questions&amp;quot;&quot;/&gt;&lt;property id=&quot;20307&quot; value=&quot;392&quot;/&gt;&lt;/object&gt;&lt;object type=&quot;3&quot; unique_id=&quot;20177&quot;&gt;&lt;property id=&quot;20148&quot; value=&quot;5&quot;/&gt;&lt;property id=&quot;20300&quot; value=&quot;Slide 37 - &amp;quot;WKCE Pre-Test and Post-Test&amp;quot;&quot;/&gt;&lt;property id=&quot;20307&quot; value=&quot;393&quot;/&gt;&lt;/object&gt;&lt;object type=&quot;3&quot; unique_id=&quot;20178&quot;&gt;&lt;property id=&quot;20148&quot; value=&quot;5&quot;/&gt;&lt;property id=&quot;20300&quot; value=&quot;Slide 38 - &amp;quot;Value-Added&amp;quot;&quot;/&gt;&lt;property id=&quot;20307&quot; value=&quot;394&quot;/&gt;&lt;/object&gt;&lt;object type=&quot;3&quot; unique_id=&quot;20179&quot;&gt;&lt;property id=&quot;20148&quot; value=&quot;5&quot;/&gt;&lt;property id=&quot;20300&quot; value=&quot;Slide 39 - &amp;quot;What is Value-Added?&amp;quot;&quot;/&gt;&lt;property id=&quot;20307&quot; value=&quot;395&quot;/&gt;&lt;/object&gt;&lt;object type=&quot;3&quot; unique_id=&quot;20180&quot;&gt;&lt;property id=&quot;20148&quot; value=&quot;5&quot;/&gt;&lt;property id=&quot;20300&quot; value=&quot;Slide 40 - &amp;quot;Demographic Controls&amp;quot;&quot;/&gt;&lt;property id=&quot;20307&quot; value=&quot;396&quot;/&gt;&lt;/object&gt;&lt;object type=&quot;3&quot; unique_id=&quot;20181&quot;&gt;&lt;property id=&quot;20148&quot; value=&quot;5&quot;/&gt;&lt;property id=&quot;20300&quot; value=&quot;Slide 41 - &amp;quot;The Importance of Standard Measures&amp;quot;&quot;/&gt;&lt;property id=&quot;20307&quot; value=&quot;397&quot;/&gt;&lt;/object&gt;&lt;object type=&quot;3&quot; unique_id=&quot;20182&quot;&gt;&lt;property id=&quot;20148&quot; value=&quot;5&quot;/&gt;&lt;property id=&quot;20300&quot; value=&quot;Slide 42 - &amp;quot;Value-Added Reporting&amp;quot;&quot;/&gt;&lt;property id=&quot;20307&quot; value=&quot;407&quot;/&gt;&lt;/object&gt;&lt;object type=&quot;3&quot; unique_id=&quot;20183&quot;&gt;&lt;property id=&quot;20148&quot; value=&quot;5&quot;/&gt;&lt;property id=&quot;20300&quot; value=&quot;Slide 43 - &amp;quot;Value-Added Reports&amp;quot;&quot;/&gt;&lt;property id=&quot;20307&quot; value=&quot;398&quot;/&gt;&lt;/object&gt;&lt;object type=&quot;3&quot; unique_id=&quot;20184&quot;&gt;&lt;property id=&quot;20148&quot; value=&quot;5&quot;/&gt;&lt;property id=&quot;20300&quot; value=&quot;Slide 44 - &amp;quot;Confidence Intervals and &amp;#x0D;&amp;#x0A;Decision Making&amp;quot;&quot;/&gt;&lt;property id=&quot;20307&quot; value=&quot;399&quot;/&gt;&lt;/object&gt;&lt;object type=&quot;3&quot; unique_id=&quot;20185&quot;&gt;&lt;property id=&quot;20148&quot; value=&quot;5&quot;/&gt;&lt;property id=&quot;20300&quot; value=&quot;Slide 45 - &amp;quot;Confidence Intervals and &amp;#x0D;&amp;#x0A;Decision Making&amp;quot;&quot;/&gt;&lt;property id=&quot;20307&quot; value=&quot;400&quot;/&gt;&lt;/object&gt;&lt;object type=&quot;3&quot; unique_id=&quot;20186&quot;&gt;&lt;property id=&quot;20148&quot; value=&quot;5&quot;/&gt;&lt;property id=&quot;20300&quot; value=&quot;Slide 46 - &amp;quot;Value-Added Color Coding&amp;quot;&quot;/&gt;&lt;property id=&quot;20307&quot; value=&quot;401&quot;/&gt;&lt;/object&gt;&lt;object type=&quot;3&quot; unique_id=&quot;20187&quot;&gt;&lt;property id=&quot;20148&quot; value=&quot;5&quot;/&gt;&lt;property id=&quot;20300&quot; value=&quot;Slide 47 - &amp;quot;Value-Added Color Coding&amp;quot;&quot;/&gt;&lt;property id=&quot;20307&quot; value=&quot;402&quot;/&gt;&lt;/object&gt;&lt;object type=&quot;3&quot; unique_id=&quot;20188&quot;&gt;&lt;property id=&quot;20148&quot; value=&quot;5&quot;/&gt;&lt;property id=&quot;20300&quot; value=&quot;Slide 48 - &amp;quot;Value-Added Color Coding&amp;quot;&quot;/&gt;&lt;property id=&quot;20307&quot; value=&quot;403&quot;/&gt;&lt;/object&gt;&lt;object type=&quot;3&quot; unique_id=&quot;20189&quot;&gt;&lt;property id=&quot;20148&quot; value=&quot;5&quot;/&gt;&lt;property id=&quot;20300&quot; value=&quot;Slide 49 - &amp;quot;Value-Added Color Coding&amp;quot;&quot;/&gt;&lt;property id=&quot;20307&quot; value=&quot;404&quot;/&gt;&lt;/object&gt;&lt;object type=&quot;3&quot; unique_id=&quot;20190&quot;&gt;&lt;property id=&quot;20148&quot; value=&quot;5&quot;/&gt;&lt;property id=&quot;20300&quot; value=&quot;Slide 50 - &amp;quot;Value-Added Color Coding&amp;quot;&quot;/&gt;&lt;property id=&quot;20307&quot; value=&quot;405&quot;/&gt;&lt;/object&gt;&lt;object type=&quot;3&quot; unique_id=&quot;20191&quot;&gt;&lt;property id=&quot;20148&quot; value=&quot;5&quot;/&gt;&lt;property id=&quot;20300&quot; value=&quot;Slide 51 - &amp;quot;Value-Added Color Coding&amp;quot;&quot;/&gt;&lt;property id=&quot;20307&quot; value=&quot;406&quot;/&gt;&lt;/object&gt;&lt;object type=&quot;3&quot; unique_id=&quot;20255&quot;&gt;&lt;property id=&quot;20148&quot; value=&quot;5&quot;/&gt;&lt;property id=&quot;20300&quot; value=&quot;Slide 54 - &amp;quot;Educator Effectiveness&amp;quot;&quot;/&gt;&lt;property id=&quot;20307&quot; value=&quot;420&quot;/&gt;&lt;/object&gt;&lt;object type=&quot;3&quot; unique_id=&quot;20950&quot;&gt;&lt;property id=&quot;20148&quot; value=&quot;5&quot;/&gt;&lt;property id=&quot;20300&quot; value=&quot;Slide 3 - &amp;quot;Districts and States Working with VARC&amp;quot;&quot;/&gt;&lt;property id=&quot;20307&quot; value=&quot;432&quot;/&gt;&lt;/object&gt;&lt;object type=&quot;3&quot; unique_id=&quot;20951&quot;&gt;&lt;property id=&quot;20148&quot; value=&quot;5&quot;/&gt;&lt;property id=&quot;20300&quot; value=&quot;Slide 52 - &amp;quot;How to Read the Scatter Plots&amp;quot;&quot;/&gt;&lt;property id=&quot;20307&quot; value=&quot;421&quot;/&gt;&lt;/object&gt;&lt;object type=&quot;3&quot; unique_id=&quot;20952&quot;&gt;&lt;property id=&quot;20148&quot; value=&quot;5&quot;/&gt;&lt;property id=&quot;20300&quot; value=&quot;Slide 53 - &amp;quot;How to Read the Scatter Plots&amp;quot;&quot;/&gt;&lt;property id=&quot;20307&quot; value=&quot;422&quot;/&gt;&lt;/object&gt;&lt;object type=&quot;3&quot; unique_id=&quot;20953&quot;&gt;&lt;property id=&quot;20148&quot; value=&quot;5&quot;/&gt;&lt;property id=&quot;20300&quot; value=&quot;Slide 55 - &amp;quot;DPI Educator Effectiveness &amp;quot;&quot;/&gt;&lt;property id=&quot;20307&quot; value=&quot;423&quot;/&gt;&lt;/object&gt;&lt;object type=&quot;3&quot; unique_id=&quot;20954&quot;&gt;&lt;property id=&quot;20148&quot; value=&quot;5&quot;/&gt;&lt;property id=&quot;20300&quot; value=&quot;Slide 56 - &amp;quot;DPI Educator Effectiveness&amp;quot;&quot;/&gt;&lt;property id=&quot;20307&quot; value=&quot;424&quot;/&gt;&lt;/object&gt;&lt;object type=&quot;3&quot; unique_id=&quot;20955&quot;&gt;&lt;property id=&quot;20148&quot; value=&quot;5&quot;/&gt;&lt;property id=&quot;20300&quot; value=&quot;Slide 57 - &amp;quot;Educator Effectiveness Timeline *&amp;quot;&quot;/&gt;&lt;property id=&quot;20307&quot; value=&quot;425&quot;/&gt;&lt;/object&gt;&lt;object type=&quot;3&quot; unique_id=&quot;20956&quot;&gt;&lt;property id=&quot;20148&quot; value=&quot;5&quot;/&gt;&lt;property id=&quot;20300&quot; value=&quot;Slide 58 - &amp;quot;System Weights&amp;quot;&quot;/&gt;&lt;property id=&quot;20307&quot; value=&quot;426&quot;/&gt;&lt;/object&gt;&lt;object type=&quot;3&quot; unique_id=&quot;20957&quot;&gt;&lt;property id=&quot;20148&quot; value=&quot;5&quot;/&gt;&lt;property id=&quot;20300&quot; value=&quot;Slide 59 - &amp;quot;Models of Practice Detail (50% of evaluation)&amp;quot;&quot;/&gt;&lt;property id=&quot;20307&quot; value=&quot;427&quot;/&gt;&lt;/object&gt;&lt;object type=&quot;3&quot; unique_id=&quot;20958&quot;&gt;&lt;property id=&quot;20148&quot; value=&quot;5&quot;/&gt;&lt;property id=&quot;20300&quot; value=&quot;Slide 60 - &amp;quot;Student Outcome Detail (50% of evaluation)&amp;quot;&quot;/&gt;&lt;property id=&quot;20307&quot; value=&quot;428&quot;/&gt;&lt;/object&gt;&lt;object type=&quot;3&quot; unique_id=&quot;20959&quot;&gt;&lt;property id=&quot;20148&quot; value=&quot;5&quot;/&gt;&lt;property id=&quot;20300&quot; value=&quot;Slide 61 - &amp;quot;Student Outcome Weights (PK-8)&amp;quot;&quot;/&gt;&lt;property id=&quot;20307&quot; value=&quot;429&quot;/&gt;&lt;/object&gt;&lt;object type=&quot;3&quot; unique_id=&quot;20960&quot;&gt;&lt;property id=&quot;20148&quot; value=&quot;5&quot;/&gt;&lt;property id=&quot;20300&quot; value=&quot;Slide 62 - &amp;quot;Student Outcome Weights (9-12)&amp;quot;&quot;/&gt;&lt;property id=&quot;20307&quot; value=&quot;430&quot;/&gt;&lt;/object&gt;&lt;object type=&quot;3&quot; unique_id=&quot;20961&quot;&gt;&lt;property id=&quot;20148&quot; value=&quot;5&quot;/&gt;&lt;property id=&quot;20300&quot; value=&quot;Slide 63 - &amp;quot;Educator Effectiveness System Matrix&amp;quot;&quot;/&gt;&lt;property id=&quot;20307&quot; value=&quot;431&quot;/&gt;&lt;/object&gt;&lt;/object&gt;&lt;object type=&quot;4&quot; unique_id=&quot;10327&quot;&gt;&lt;object type=&quot;5&quot; unique_id=&quot;10328&quot;&gt;&lt;property id=&quot;20149&quot; value=&quot;Value-Added Research Center&quot;/&gt;&lt;property id=&quot;20151&quot; value=&quot;VARC LOGO 4 small no corners.png&quot;/&gt;&lt;property id=&quot;20159&quot; value=&quot;VARC LOGO 4 small no corners.png&quot;/&gt;&lt;/object&gt;&lt;/object&gt;&lt;object type=&quot;10&quot; unique_id=&quot;10461&quot;&gt;&lt;object type=&quot;11&quot; unique_id=&quot;10462&quot;&gt;&lt;property id=&quot;20180&quot; value=&quot;0&quot;/&gt;&lt;property id=&quot;20181&quot; value=&quot;1&quot;/&gt;&lt;property id=&quot;20182&quot; value=&quot;0&quot;/&gt;&lt;property id=&quot;20183&quot; value=&quot;1&quot;/&gt;&lt;/object&gt;&lt;object type=&quot;12&quot; unique_id=&quot;1046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FCB6108-BD2C-4A13-BB23-9039654FE202}&quot;/&gt;&lt;filename val=&quot;C:\Users\spmclaughlin\Desktop\Oak Tree Narration - Lisa\data\asimages\{CFCB6108-BD2C-4A13-BB23-9039654FE202}.png&quot;/&gt;&lt;hasEffects val=&quot;0&quot;/&gt;&lt;left val=&quot;8.28&quot;/&gt;&lt;top val=&quot;283.56&quot;/&gt;&lt;width val=&quot;703.8&quot;/&gt;&lt;height val=&quot;262.8&quot;/&gt;&lt;/ThreeDShapeInfo&gt;"/>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e474e70b-80fe-43a6-90ba-29d1e7bbb457"/>
  <p:tag name="AUDIO_IMPORT" val="C:\Documents and Settings\spmclaughlin\Desktop\Ernie Summer Institute Multimedia PD\4-1\Graphic_4-1_v8_audio_spm\Slide 3.mp3"/>
  <p:tag name="ELAPSEDTIME" val="29.129"/>
  <p:tag name="ARTICULATE_SLIDE_NAV" val="3"/>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aU2z0NBN_files\slide0001_image001.png"/>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AQccXucR_files\slide0001_image001.gif"/>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A1Z0EqEp_files\slide0001_image001.gif"/>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WMqpC3p0_files\slide0001_image001.gif"/>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K5jR0E1h_files\slide0001_image001.pn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bsujISZq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WvxTnAIb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tCSgefxW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6903E71-FE31-4B69-8186-1F63B5BDC9B4}&quot;/&gt;&lt;filename val=&quot;C:\Users\spmclaughlin\Desktop\Oak Tree Narration - Lisa\data\asimages\{C6903E71-FE31-4B69-8186-1F63B5BDC9B4}.png&quot;/&gt;&lt;hasEffects val=&quot;0&quot;/&gt;&lt;left val=&quot;3&quot;/&gt;&lt;top val=&quot;9&quot;/&gt;&lt;width val=&quot;577.08&quot;/&gt;&lt;height val=&quot;136.08&quot;/&gt;&lt;/ThreeDShapeInfo&gt;"/>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SPMCLA~1\LOCALS~1\Temp\articulate\presenter\imgtemp\z7YC386y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07DE76F-E48C-4AC2-B959-6E305D3CE7DA}&quot;/&gt;&lt;filename val=&quot;C:\Users\spmclaughlin\Desktop\Oak Tree Narration - Lisa\data\asimages\{507DE76F-E48C-4AC2-B959-6E305D3CE7DA}.png&quot;/&gt;&lt;hasEffects val=&quot;0&quot;/&gt;&lt;left val=&quot;62.28&quot;/&gt;&lt;top val=&quot;87&quot;/&gt;&lt;width val=&quot;598.8&quot;/&gt;&lt;height val=&quot;127.08&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F435ED6A-210A-49E7-A435-0181EAA66A52}&quot;/&gt;&lt;filename val=&quot;C:\Users\spmclaughlin\Desktop\Oak Tree Narration - Lisa\data\asimages\{F435ED6A-210A-49E7-A435-0181EAA66A52}.png&quot;/&gt;&lt;hasEffects val=&quot;0&quot;/&gt;&lt;left val=&quot;62.28&quot;/&gt;&lt;top val=&quot;222&quot;/&gt;&lt;width val=&quot;598.8&quot;/&gt;&lt;height val=&quot;127.08&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494EDFE-6DC5-4C60-A76A-4C07AC9522FC}&quot;/&gt;&lt;filename val=&quot;C:\Users\spmclaughlin\Desktop\Oak Tree Narration - Lisa\data\asimages\{A494EDFE-6DC5-4C60-A76A-4C07AC9522FC}.png&quot;/&gt;&lt;hasEffects val=&quot;0&quot;/&gt;&lt;left val=&quot;62.28&quot;/&gt;&lt;top val=&quot;357&quot;/&gt;&lt;width val=&quot;598.8&quot;/&gt;&lt;height val=&quot;127.08&quot;/&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E10A3B7-9DB6-4195-97B5-77905C70E8D7}&quot;/&gt;&lt;filename val=&quot;C:\Users\spmclaughlin\Desktop\Oak Tree Narration - Lisa\data\asimages\{8E10A3B7-9DB6-4195-97B5-77905C70E8D7}.png&quot;/&gt;&lt;hasEffects val=&quot;0&quot;/&gt;&lt;left val=&quot;8.28&quot;/&gt;&lt;top val=&quot;27&quot;/&gt;&lt;width val=&quot;703.8&quot;/&gt;&lt;height val=&quot;157.08&quot;/&gt;&lt;/ThreeDShapeInfo&gt;"/>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Bo8A56DeEaJVym9mM.uPA"/>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836B01-7292-44F9-99A9-7295D8316A06}&quot;/&gt;&lt;filename val=&quot;C:\Users\spmclaughlin\Desktop\Oak Tree Narration - Lisa\data\asimages\{21836B01-7292-44F9-99A9-7295D8316A06}.png&quot;/&gt;&lt;hasEffects val=&quot;0&quot;/&gt;&lt;left val=&quot;8.28&quot;/&gt;&lt;top val=&quot;165&quot;/&gt;&lt;width val=&quot;703.8&quot;/&gt;&lt;height val=&quot;88.08&quot;/&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B9A1A5F-6ED4-4017-AD7E-370ABB6719ED}&quot;/&gt;&lt;filename val=&quot;C:\Users\spmclaughlin\Desktop\Oak Tree Narration - Lisa\data\asimages\{EB9A1A5F-6ED4-4017-AD7E-370ABB6719ED}.png&quot;/&gt;&lt;hasEffects val=&quot;0&quot;/&gt;&lt;left val=&quot;8.28&quot;/&gt;&lt;top val=&quot;233.28&quot;/&gt;&lt;width val=&quot;703.8&quot;/&gt;&lt;height val=&quot;70.08&quot;/&gt;&lt;/ThreeDShape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4927</TotalTime>
  <Words>4760</Words>
  <Application>Microsoft Office PowerPoint</Application>
  <PresentationFormat>On-screen Show (4:3)</PresentationFormat>
  <Paragraphs>798</Paragraphs>
  <Slides>63</Slides>
  <Notes>32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Median</vt:lpstr>
      <vt:lpstr>Wisconsin Statewide  Value-Added Training CESA TRAINING #1</vt:lpstr>
      <vt:lpstr>Value-added context</vt:lpstr>
      <vt:lpstr>Districts and States Working with VARC</vt:lpstr>
      <vt:lpstr>Value-Added in Wisconsin</vt:lpstr>
      <vt:lpstr>Achievement and Value-Added</vt:lpstr>
      <vt:lpstr>The Power of Two</vt:lpstr>
      <vt:lpstr>Value-Added Model Description</vt:lpstr>
      <vt:lpstr>Value-added basics – The Oak tree analogy</vt:lpstr>
      <vt:lpstr>The Oak Tree Analogy</vt:lpstr>
      <vt:lpstr>Explaining Value-Added by Evaluating Gardener Performance</vt:lpstr>
      <vt:lpstr>Method 1: Measure the Height of the Trees Today (One Year After the Gardeners Began)</vt:lpstr>
      <vt:lpstr>Pause and Reflect</vt:lpstr>
      <vt:lpstr>This Achievement Result is not the Whole Story</vt:lpstr>
      <vt:lpstr>Method 2: Compare Starting Height to Ending Height</vt:lpstr>
      <vt:lpstr>What About Factors Outside the Gardener’s Influence?</vt:lpstr>
      <vt:lpstr>Slide 16</vt:lpstr>
      <vt:lpstr>How Much Did These External Factors Affect Growth?</vt:lpstr>
      <vt:lpstr>Slide 18</vt:lpstr>
      <vt:lpstr>Calculating Our Prediction Adjustments Based on Real Data</vt:lpstr>
      <vt:lpstr>Make Initial Prediction for the Trees Based on Starting Height</vt:lpstr>
      <vt:lpstr>Based on Real Data, Customize Predictions based on Rainfall</vt:lpstr>
      <vt:lpstr>Adjusting for Soil Richness</vt:lpstr>
      <vt:lpstr>Adjusting for Temperature</vt:lpstr>
      <vt:lpstr>Our Gardeners are Now on a Level Playing Field</vt:lpstr>
      <vt:lpstr>Compare the Predicted Height to the Actual Height</vt:lpstr>
      <vt:lpstr>Method 3: Compare the Predicted Height to the Actual Height</vt:lpstr>
      <vt:lpstr>Slide 27</vt:lpstr>
      <vt:lpstr>Another Visual Representation</vt:lpstr>
      <vt:lpstr>Education based examples</vt:lpstr>
      <vt:lpstr>Attainment and Gain</vt:lpstr>
      <vt:lpstr>Slide 31</vt:lpstr>
      <vt:lpstr>Slide 32</vt:lpstr>
      <vt:lpstr>Slide 33</vt:lpstr>
      <vt:lpstr>Growth</vt:lpstr>
      <vt:lpstr>Slide 35</vt:lpstr>
      <vt:lpstr>Exercise #1: Discussion Questions</vt:lpstr>
      <vt:lpstr>WKCE Pre-Test and Post-Test</vt:lpstr>
      <vt:lpstr>Value-Added</vt:lpstr>
      <vt:lpstr>What is Value-Added?</vt:lpstr>
      <vt:lpstr>Demographic Controls</vt:lpstr>
      <vt:lpstr>The Importance of Standard Measures</vt:lpstr>
      <vt:lpstr>Value-Added Reporting</vt:lpstr>
      <vt:lpstr>Value-Added Reports</vt:lpstr>
      <vt:lpstr>Confidence Intervals and  Decision Making</vt:lpstr>
      <vt:lpstr>Confidence Intervals and  Decision Making</vt:lpstr>
      <vt:lpstr>Value-Added Color Coding</vt:lpstr>
      <vt:lpstr>Value-Added Color Coding</vt:lpstr>
      <vt:lpstr>Value-Added Color Coding</vt:lpstr>
      <vt:lpstr>Value-Added Color Coding</vt:lpstr>
      <vt:lpstr>Value-Added Color Coding</vt:lpstr>
      <vt:lpstr>Value-Added Color Coding</vt:lpstr>
      <vt:lpstr>How to Read the Scatter Plots</vt:lpstr>
      <vt:lpstr>How to Read the Scatter Plots</vt:lpstr>
      <vt:lpstr>Educator Effectiveness</vt:lpstr>
      <vt:lpstr>DPI Educator Effectiveness </vt:lpstr>
      <vt:lpstr>DPI Educator Effectiveness</vt:lpstr>
      <vt:lpstr>Educator Effectiveness Timeline *</vt:lpstr>
      <vt:lpstr>System Weights</vt:lpstr>
      <vt:lpstr>Models of Practice Detail (50% of evaluation)</vt:lpstr>
      <vt:lpstr>Student Outcome Detail (50% of evaluation)</vt:lpstr>
      <vt:lpstr>Student Outcome Weights (PK-8)</vt:lpstr>
      <vt:lpstr>Student Outcome Weights (9-12)</vt:lpstr>
      <vt:lpstr>Educator Effectiveness System Matrix</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Value-Added?</dc:title>
  <dc:creator>Rikaela Greane</dc:creator>
  <cp:lastModifiedBy>spmclaughlin</cp:lastModifiedBy>
  <cp:revision>123</cp:revision>
  <dcterms:created xsi:type="dcterms:W3CDTF">2011-07-11T18:31:50Z</dcterms:created>
  <dcterms:modified xsi:type="dcterms:W3CDTF">2012-05-10T13:59:33Z</dcterms:modified>
</cp:coreProperties>
</file>